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xlsx" ContentType="application/vnd.openxmlformats-officedocument.spreadsheetml.sheet"/>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60" r:id="rId2"/>
    <p:sldId id="281" r:id="rId3"/>
    <p:sldId id="295" r:id="rId4"/>
    <p:sldId id="296" r:id="rId5"/>
    <p:sldId id="297" r:id="rId6"/>
    <p:sldId id="298" r:id="rId7"/>
    <p:sldId id="284" r:id="rId8"/>
    <p:sldId id="285" r:id="rId9"/>
    <p:sldId id="286" r:id="rId10"/>
    <p:sldId id="299" r:id="rId11"/>
    <p:sldId id="288" r:id="rId12"/>
    <p:sldId id="289" r:id="rId13"/>
    <p:sldId id="290" r:id="rId14"/>
    <p:sldId id="291" r:id="rId15"/>
    <p:sldId id="292" r:id="rId16"/>
    <p:sldId id="293" r:id="rId17"/>
    <p:sldId id="294" r:id="rId18"/>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45826" autoAdjust="0"/>
  </p:normalViewPr>
  <p:slideViewPr>
    <p:cSldViewPr>
      <p:cViewPr varScale="1">
        <p:scale>
          <a:sx n="41" d="100"/>
          <a:sy n="41" d="100"/>
        </p:scale>
        <p:origin x="-3048"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SG"/>
              <a:t>Age of MMOs</a:t>
            </a:r>
          </a:p>
        </c:rich>
      </c:tx>
      <c:layout/>
      <c:overlay val="0"/>
    </c:title>
    <c:autoTitleDeleted val="0"/>
    <c:plotArea>
      <c:layout/>
      <c:barChart>
        <c:barDir val="col"/>
        <c:grouping val="clustered"/>
        <c:varyColors val="0"/>
        <c:ser>
          <c:idx val="0"/>
          <c:order val="0"/>
          <c:tx>
            <c:strRef>
              <c:f>Sheet1!$B$1</c:f>
              <c:strCache>
                <c:ptCount val="1"/>
                <c:pt idx="0">
                  <c:v>No. of MMOs</c:v>
                </c:pt>
              </c:strCache>
            </c:strRef>
          </c:tx>
          <c:invertIfNegative val="0"/>
          <c:dLbls>
            <c:showLegendKey val="0"/>
            <c:showVal val="1"/>
            <c:showCatName val="0"/>
            <c:showSerName val="0"/>
            <c:showPercent val="0"/>
            <c:showBubbleSize val="0"/>
            <c:showLeaderLines val="0"/>
          </c:dLbls>
          <c:cat>
            <c:strRef>
              <c:f>Sheet1!$A$2:$A$9</c:f>
              <c:strCache>
                <c:ptCount val="8"/>
                <c:pt idx="0">
                  <c:v>Less than 1 year</c:v>
                </c:pt>
                <c:pt idx="1">
                  <c:v>  1 to 5 years</c:v>
                </c:pt>
                <c:pt idx="2">
                  <c:v>5 to 10 years</c:v>
                </c:pt>
                <c:pt idx="3">
                  <c:v>10 to 25 years</c:v>
                </c:pt>
                <c:pt idx="4">
                  <c:v>25 to 50 years</c:v>
                </c:pt>
                <c:pt idx="5">
                  <c:v>50 to 75 years</c:v>
                </c:pt>
                <c:pt idx="6">
                  <c:v>75 to 100 years</c:v>
                </c:pt>
                <c:pt idx="7">
                  <c:v>More than 100 years</c:v>
                </c:pt>
              </c:strCache>
            </c:strRef>
          </c:cat>
          <c:val>
            <c:numRef>
              <c:f>Sheet1!$B$2:$B$9</c:f>
              <c:numCache>
                <c:formatCode>General</c:formatCode>
                <c:ptCount val="8"/>
                <c:pt idx="0">
                  <c:v>1.0</c:v>
                </c:pt>
                <c:pt idx="1">
                  <c:v>2.0</c:v>
                </c:pt>
                <c:pt idx="2">
                  <c:v>5.0</c:v>
                </c:pt>
                <c:pt idx="3">
                  <c:v>3.0</c:v>
                </c:pt>
                <c:pt idx="4">
                  <c:v>9.0</c:v>
                </c:pt>
                <c:pt idx="5">
                  <c:v>7.0</c:v>
                </c:pt>
                <c:pt idx="6">
                  <c:v>2.0</c:v>
                </c:pt>
                <c:pt idx="7">
                  <c:v>1.0</c:v>
                </c:pt>
              </c:numCache>
            </c:numRef>
          </c:val>
        </c:ser>
        <c:dLbls>
          <c:showLegendKey val="0"/>
          <c:showVal val="0"/>
          <c:showCatName val="0"/>
          <c:showSerName val="0"/>
          <c:showPercent val="0"/>
          <c:showBubbleSize val="0"/>
        </c:dLbls>
        <c:gapWidth val="150"/>
        <c:axId val="1922907240"/>
        <c:axId val="1980719592"/>
      </c:barChart>
      <c:catAx>
        <c:axId val="1922907240"/>
        <c:scaling>
          <c:orientation val="minMax"/>
        </c:scaling>
        <c:delete val="0"/>
        <c:axPos val="b"/>
        <c:majorTickMark val="out"/>
        <c:minorTickMark val="none"/>
        <c:tickLblPos val="nextTo"/>
        <c:crossAx val="1980719592"/>
        <c:crosses val="autoZero"/>
        <c:auto val="1"/>
        <c:lblAlgn val="ctr"/>
        <c:lblOffset val="100"/>
        <c:noMultiLvlLbl val="0"/>
      </c:catAx>
      <c:valAx>
        <c:axId val="1980719592"/>
        <c:scaling>
          <c:orientation val="minMax"/>
        </c:scaling>
        <c:delete val="0"/>
        <c:axPos val="l"/>
        <c:numFmt formatCode="General" sourceLinked="1"/>
        <c:majorTickMark val="out"/>
        <c:minorTickMark val="none"/>
        <c:tickLblPos val="nextTo"/>
        <c:crossAx val="1922907240"/>
        <c:crosses val="autoZero"/>
        <c:crossBetween val="between"/>
      </c:valAx>
      <c:spPr>
        <a:noFill/>
        <a:ln w="25400">
          <a:noFill/>
        </a:ln>
      </c:spPr>
    </c:plotArea>
    <c:plotVisOnly val="1"/>
    <c:dispBlanksAs val="gap"/>
    <c:showDLblsOverMax val="0"/>
  </c:chart>
  <c:spPr>
    <a:ln>
      <a:noFill/>
    </a:ln>
  </c:spPr>
  <c:txPr>
    <a:bodyPr/>
    <a:lstStyle/>
    <a:p>
      <a:pPr>
        <a:defRPr sz="2400" b="1"/>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9DC5EE-C04E-4168-9DEA-B3A86D9DD15F}" type="doc">
      <dgm:prSet loTypeId="urn:microsoft.com/office/officeart/2005/8/layout/hList1" loCatId="list" qsTypeId="urn:microsoft.com/office/officeart/2005/8/quickstyle/3d2" qsCatId="3D" csTypeId="urn:microsoft.com/office/officeart/2005/8/colors/accent4_4" csCatId="accent4" phldr="1"/>
      <dgm:spPr/>
      <dgm:t>
        <a:bodyPr/>
        <a:lstStyle/>
        <a:p>
          <a:endParaRPr lang="en-US"/>
        </a:p>
      </dgm:t>
    </dgm:pt>
    <dgm:pt modelId="{094CC25E-3924-4BE1-A4D8-D6B245CFC72C}">
      <dgm:prSet phldrT="[Text]"/>
      <dgm:spPr/>
      <dgm:t>
        <a:bodyPr/>
        <a:lstStyle/>
        <a:p>
          <a:r>
            <a:rPr lang="en-US" dirty="0" smtClean="0">
              <a:latin typeface="Bangla MN"/>
              <a:cs typeface="Bangla MN"/>
            </a:rPr>
            <a:t>Strategic Partnerships</a:t>
          </a:r>
          <a:endParaRPr lang="en-US" dirty="0">
            <a:latin typeface="Bangla MN"/>
            <a:cs typeface="Bangla MN"/>
          </a:endParaRPr>
        </a:p>
      </dgm:t>
    </dgm:pt>
    <dgm:pt modelId="{F2B5D1F7-0AE9-4B4B-8BF7-E4A96773075C}" type="parTrans" cxnId="{F8E95DAA-32DC-4745-B490-0A0C16E83F0C}">
      <dgm:prSet/>
      <dgm:spPr/>
      <dgm:t>
        <a:bodyPr/>
        <a:lstStyle/>
        <a:p>
          <a:endParaRPr lang="en-US"/>
        </a:p>
      </dgm:t>
    </dgm:pt>
    <dgm:pt modelId="{30B56E75-5D9E-4D72-B83E-02F4A0CC7380}" type="sibTrans" cxnId="{F8E95DAA-32DC-4745-B490-0A0C16E83F0C}">
      <dgm:prSet/>
      <dgm:spPr/>
      <dgm:t>
        <a:bodyPr/>
        <a:lstStyle/>
        <a:p>
          <a:endParaRPr lang="en-US"/>
        </a:p>
      </dgm:t>
    </dgm:pt>
    <dgm:pt modelId="{75C8322F-EC19-4129-B364-9F401DE0D9F5}">
      <dgm:prSet phldrT="[Text]"/>
      <dgm:spPr/>
      <dgm:t>
        <a:bodyPr/>
        <a:lstStyle/>
        <a:p>
          <a:r>
            <a:rPr lang="en-US" dirty="0" smtClean="0">
              <a:latin typeface="Bangla MN"/>
              <a:cs typeface="Bangla MN"/>
            </a:rPr>
            <a:t>Inter-Network Collaborations</a:t>
          </a:r>
          <a:endParaRPr lang="en-US" dirty="0">
            <a:latin typeface="Bangla MN"/>
            <a:cs typeface="Bangla MN"/>
          </a:endParaRPr>
        </a:p>
      </dgm:t>
    </dgm:pt>
    <dgm:pt modelId="{0F7CF21B-BDFF-4E87-A302-52350F7EA458}" type="parTrans" cxnId="{6EDE29DC-29CC-45C8-AF41-31D22D149CE3}">
      <dgm:prSet/>
      <dgm:spPr/>
      <dgm:t>
        <a:bodyPr/>
        <a:lstStyle/>
        <a:p>
          <a:endParaRPr lang="en-US"/>
        </a:p>
      </dgm:t>
    </dgm:pt>
    <dgm:pt modelId="{19287DDF-BF35-4689-B556-0C3E592E5664}" type="sibTrans" cxnId="{6EDE29DC-29CC-45C8-AF41-31D22D149CE3}">
      <dgm:prSet/>
      <dgm:spPr/>
      <dgm:t>
        <a:bodyPr/>
        <a:lstStyle/>
        <a:p>
          <a:endParaRPr lang="en-US"/>
        </a:p>
      </dgm:t>
    </dgm:pt>
    <dgm:pt modelId="{344F75C6-48A5-4D25-B6A3-E9CB69B0B446}">
      <dgm:prSet phldrT="[Text]"/>
      <dgm:spPr/>
      <dgm:t>
        <a:bodyPr/>
        <a:lstStyle/>
        <a:p>
          <a:r>
            <a:rPr lang="en-US" dirty="0" smtClean="0">
              <a:latin typeface="Bangla MN"/>
              <a:cs typeface="Bangla MN"/>
            </a:rPr>
            <a:t>Coordinated and Targeted Outreach</a:t>
          </a:r>
          <a:endParaRPr lang="en-US" dirty="0">
            <a:latin typeface="Bangla MN"/>
            <a:cs typeface="Bangla MN"/>
          </a:endParaRPr>
        </a:p>
      </dgm:t>
    </dgm:pt>
    <dgm:pt modelId="{25386E04-C0BD-4B65-B279-8053BFB86D97}" type="parTrans" cxnId="{49268D5E-510B-46BE-9B8C-B471612E13F3}">
      <dgm:prSet/>
      <dgm:spPr/>
      <dgm:t>
        <a:bodyPr/>
        <a:lstStyle/>
        <a:p>
          <a:endParaRPr lang="en-US"/>
        </a:p>
      </dgm:t>
    </dgm:pt>
    <dgm:pt modelId="{03741803-CCDE-4D07-8E60-2C4089810B4D}" type="sibTrans" cxnId="{49268D5E-510B-46BE-9B8C-B471612E13F3}">
      <dgm:prSet/>
      <dgm:spPr/>
      <dgm:t>
        <a:bodyPr/>
        <a:lstStyle/>
        <a:p>
          <a:endParaRPr lang="en-US"/>
        </a:p>
      </dgm:t>
    </dgm:pt>
    <dgm:pt modelId="{FFC6A983-2345-4A6D-B5A5-3D52BB4077CC}">
      <dgm:prSet/>
      <dgm:spPr/>
      <dgm:t>
        <a:bodyPr/>
        <a:lstStyle/>
        <a:p>
          <a:pPr algn="ctr"/>
          <a:r>
            <a:rPr lang="en-US" dirty="0" smtClean="0"/>
            <a:t>Closer partnerships between networks and national agencies</a:t>
          </a:r>
          <a:endParaRPr lang="en-US" dirty="0"/>
        </a:p>
      </dgm:t>
    </dgm:pt>
    <dgm:pt modelId="{03B9B659-1DD2-4CA6-ADF0-8F1D264F829C}" type="parTrans" cxnId="{3DA45DDD-59E9-44C4-BAB9-E8D7D42DCFAE}">
      <dgm:prSet/>
      <dgm:spPr/>
      <dgm:t>
        <a:bodyPr/>
        <a:lstStyle/>
        <a:p>
          <a:endParaRPr lang="en-US"/>
        </a:p>
      </dgm:t>
    </dgm:pt>
    <dgm:pt modelId="{FDE7BC2C-6369-4D1F-985D-4E155046F23F}" type="sibTrans" cxnId="{3DA45DDD-59E9-44C4-BAB9-E8D7D42DCFAE}">
      <dgm:prSet/>
      <dgm:spPr/>
      <dgm:t>
        <a:bodyPr/>
        <a:lstStyle/>
        <a:p>
          <a:endParaRPr lang="en-US"/>
        </a:p>
      </dgm:t>
    </dgm:pt>
    <dgm:pt modelId="{D1EE3269-2BD1-4FA6-9FCC-3CF52548EE77}">
      <dgm:prSet/>
      <dgm:spPr/>
      <dgm:t>
        <a:bodyPr/>
        <a:lstStyle/>
        <a:p>
          <a:pPr algn="ctr"/>
          <a:r>
            <a:rPr lang="en-US" dirty="0" smtClean="0"/>
            <a:t>Holistic intervention and support</a:t>
          </a:r>
          <a:endParaRPr lang="en-US" dirty="0"/>
        </a:p>
      </dgm:t>
    </dgm:pt>
    <dgm:pt modelId="{4ABADC92-E37B-4C69-85B4-505E8A9D5BCD}" type="parTrans" cxnId="{7F7801D8-460D-43B7-914B-8E6AE6A84715}">
      <dgm:prSet/>
      <dgm:spPr/>
      <dgm:t>
        <a:bodyPr/>
        <a:lstStyle/>
        <a:p>
          <a:endParaRPr lang="en-US"/>
        </a:p>
      </dgm:t>
    </dgm:pt>
    <dgm:pt modelId="{45A71AF1-8733-49B2-ACAD-DB61D351D985}" type="sibTrans" cxnId="{7F7801D8-460D-43B7-914B-8E6AE6A84715}">
      <dgm:prSet/>
      <dgm:spPr/>
      <dgm:t>
        <a:bodyPr/>
        <a:lstStyle/>
        <a:p>
          <a:endParaRPr lang="en-US"/>
        </a:p>
      </dgm:t>
    </dgm:pt>
    <dgm:pt modelId="{5E11E0B9-BD38-4AED-AC56-7D88539EAB44}">
      <dgm:prSet/>
      <dgm:spPr/>
      <dgm:t>
        <a:bodyPr/>
        <a:lstStyle/>
        <a:p>
          <a:pPr algn="ctr"/>
          <a:r>
            <a:rPr lang="en-US" dirty="0" smtClean="0"/>
            <a:t>Inter-agency collaborations</a:t>
          </a:r>
          <a:endParaRPr lang="en-US" dirty="0"/>
        </a:p>
      </dgm:t>
    </dgm:pt>
    <dgm:pt modelId="{4BB18E61-9403-46B6-9710-E40ACBA58A92}" type="parTrans" cxnId="{6B0BA49A-1BA2-4155-A5A4-7400AB5DB3AC}">
      <dgm:prSet/>
      <dgm:spPr/>
      <dgm:t>
        <a:bodyPr/>
        <a:lstStyle/>
        <a:p>
          <a:endParaRPr lang="en-US"/>
        </a:p>
      </dgm:t>
    </dgm:pt>
    <dgm:pt modelId="{133E74F1-33C7-4443-9153-E848F19FCF8F}" type="sibTrans" cxnId="{6B0BA49A-1BA2-4155-A5A4-7400AB5DB3AC}">
      <dgm:prSet/>
      <dgm:spPr/>
      <dgm:t>
        <a:bodyPr/>
        <a:lstStyle/>
        <a:p>
          <a:endParaRPr lang="en-US"/>
        </a:p>
      </dgm:t>
    </dgm:pt>
    <dgm:pt modelId="{F7AF8AAA-90FF-433C-ADC5-80A7C29FF33D}">
      <dgm:prSet/>
      <dgm:spPr/>
      <dgm:t>
        <a:bodyPr/>
        <a:lstStyle/>
        <a:p>
          <a:pPr algn="ctr"/>
          <a:r>
            <a:rPr lang="en-US" dirty="0" smtClean="0"/>
            <a:t>Enhancing current partnerships</a:t>
          </a:r>
          <a:endParaRPr lang="en-US" dirty="0"/>
        </a:p>
      </dgm:t>
    </dgm:pt>
    <dgm:pt modelId="{5C83FF49-6F79-460C-8CC8-2AD3084E2301}" type="parTrans" cxnId="{3B42ACF6-8E5D-420E-A040-2B194E9626A2}">
      <dgm:prSet/>
      <dgm:spPr/>
      <dgm:t>
        <a:bodyPr/>
        <a:lstStyle/>
        <a:p>
          <a:endParaRPr lang="en-US"/>
        </a:p>
      </dgm:t>
    </dgm:pt>
    <dgm:pt modelId="{AC6CA8D2-E594-4D58-845D-27F15A64EF3B}" type="sibTrans" cxnId="{3B42ACF6-8E5D-420E-A040-2B194E9626A2}">
      <dgm:prSet/>
      <dgm:spPr/>
      <dgm:t>
        <a:bodyPr/>
        <a:lstStyle/>
        <a:p>
          <a:endParaRPr lang="en-US"/>
        </a:p>
      </dgm:t>
    </dgm:pt>
    <dgm:pt modelId="{CBE1C5FA-642F-4DC5-854D-E843CFF205AC}" type="pres">
      <dgm:prSet presAssocID="{F19DC5EE-C04E-4168-9DEA-B3A86D9DD15F}" presName="Name0" presStyleCnt="0">
        <dgm:presLayoutVars>
          <dgm:dir/>
          <dgm:animLvl val="lvl"/>
          <dgm:resizeHandles val="exact"/>
        </dgm:presLayoutVars>
      </dgm:prSet>
      <dgm:spPr/>
      <dgm:t>
        <a:bodyPr/>
        <a:lstStyle/>
        <a:p>
          <a:endParaRPr lang="en-SG"/>
        </a:p>
      </dgm:t>
    </dgm:pt>
    <dgm:pt modelId="{7C221845-5999-45CC-8EFD-EB640D562299}" type="pres">
      <dgm:prSet presAssocID="{094CC25E-3924-4BE1-A4D8-D6B245CFC72C}" presName="composite" presStyleCnt="0"/>
      <dgm:spPr/>
      <dgm:t>
        <a:bodyPr/>
        <a:lstStyle/>
        <a:p>
          <a:endParaRPr lang="en-US"/>
        </a:p>
      </dgm:t>
    </dgm:pt>
    <dgm:pt modelId="{33397807-ECC5-4827-8F87-0F7819086BF3}" type="pres">
      <dgm:prSet presAssocID="{094CC25E-3924-4BE1-A4D8-D6B245CFC72C}" presName="parTx" presStyleLbl="alignNode1" presStyleIdx="0" presStyleCnt="3">
        <dgm:presLayoutVars>
          <dgm:chMax val="0"/>
          <dgm:chPref val="0"/>
          <dgm:bulletEnabled val="1"/>
        </dgm:presLayoutVars>
      </dgm:prSet>
      <dgm:spPr/>
      <dgm:t>
        <a:bodyPr/>
        <a:lstStyle/>
        <a:p>
          <a:endParaRPr lang="en-SG"/>
        </a:p>
      </dgm:t>
    </dgm:pt>
    <dgm:pt modelId="{B71BD66C-034B-4417-8181-031B7C731371}" type="pres">
      <dgm:prSet presAssocID="{094CC25E-3924-4BE1-A4D8-D6B245CFC72C}" presName="desTx" presStyleLbl="alignAccFollowNode1" presStyleIdx="0" presStyleCnt="3">
        <dgm:presLayoutVars>
          <dgm:bulletEnabled val="1"/>
        </dgm:presLayoutVars>
      </dgm:prSet>
      <dgm:spPr/>
      <dgm:t>
        <a:bodyPr/>
        <a:lstStyle/>
        <a:p>
          <a:endParaRPr lang="en-US"/>
        </a:p>
      </dgm:t>
    </dgm:pt>
    <dgm:pt modelId="{ABDD965F-FE4E-47CD-B6D6-1DC5038A52AA}" type="pres">
      <dgm:prSet presAssocID="{30B56E75-5D9E-4D72-B83E-02F4A0CC7380}" presName="space" presStyleCnt="0"/>
      <dgm:spPr/>
      <dgm:t>
        <a:bodyPr/>
        <a:lstStyle/>
        <a:p>
          <a:endParaRPr lang="en-US"/>
        </a:p>
      </dgm:t>
    </dgm:pt>
    <dgm:pt modelId="{8A55AC57-498B-48BC-8DDC-1B9FD006EF80}" type="pres">
      <dgm:prSet presAssocID="{75C8322F-EC19-4129-B364-9F401DE0D9F5}" presName="composite" presStyleCnt="0"/>
      <dgm:spPr/>
      <dgm:t>
        <a:bodyPr/>
        <a:lstStyle/>
        <a:p>
          <a:endParaRPr lang="en-US"/>
        </a:p>
      </dgm:t>
    </dgm:pt>
    <dgm:pt modelId="{760E500D-30DE-4641-BC11-F3629F44E68B}" type="pres">
      <dgm:prSet presAssocID="{75C8322F-EC19-4129-B364-9F401DE0D9F5}" presName="parTx" presStyleLbl="alignNode1" presStyleIdx="1" presStyleCnt="3">
        <dgm:presLayoutVars>
          <dgm:chMax val="0"/>
          <dgm:chPref val="0"/>
          <dgm:bulletEnabled val="1"/>
        </dgm:presLayoutVars>
      </dgm:prSet>
      <dgm:spPr/>
      <dgm:t>
        <a:bodyPr/>
        <a:lstStyle/>
        <a:p>
          <a:endParaRPr lang="en-SG"/>
        </a:p>
      </dgm:t>
    </dgm:pt>
    <dgm:pt modelId="{0D674609-44A5-4FC2-A753-AB443E7E0575}" type="pres">
      <dgm:prSet presAssocID="{75C8322F-EC19-4129-B364-9F401DE0D9F5}" presName="desTx" presStyleLbl="alignAccFollowNode1" presStyleIdx="1" presStyleCnt="3">
        <dgm:presLayoutVars>
          <dgm:bulletEnabled val="1"/>
        </dgm:presLayoutVars>
      </dgm:prSet>
      <dgm:spPr/>
      <dgm:t>
        <a:bodyPr/>
        <a:lstStyle/>
        <a:p>
          <a:endParaRPr lang="en-US"/>
        </a:p>
      </dgm:t>
    </dgm:pt>
    <dgm:pt modelId="{6385D211-ECC3-4D02-8997-0CC5CE1AF974}" type="pres">
      <dgm:prSet presAssocID="{19287DDF-BF35-4689-B556-0C3E592E5664}" presName="space" presStyleCnt="0"/>
      <dgm:spPr/>
      <dgm:t>
        <a:bodyPr/>
        <a:lstStyle/>
        <a:p>
          <a:endParaRPr lang="en-US"/>
        </a:p>
      </dgm:t>
    </dgm:pt>
    <dgm:pt modelId="{0E24AAA5-A681-41DD-85AB-943E58E2A9FB}" type="pres">
      <dgm:prSet presAssocID="{344F75C6-48A5-4D25-B6A3-E9CB69B0B446}" presName="composite" presStyleCnt="0"/>
      <dgm:spPr/>
      <dgm:t>
        <a:bodyPr/>
        <a:lstStyle/>
        <a:p>
          <a:endParaRPr lang="en-US"/>
        </a:p>
      </dgm:t>
    </dgm:pt>
    <dgm:pt modelId="{EAAEC5F4-BDE1-4DBD-AA2C-0D39C3A194D0}" type="pres">
      <dgm:prSet presAssocID="{344F75C6-48A5-4D25-B6A3-E9CB69B0B446}" presName="parTx" presStyleLbl="alignNode1" presStyleIdx="2" presStyleCnt="3">
        <dgm:presLayoutVars>
          <dgm:chMax val="0"/>
          <dgm:chPref val="0"/>
          <dgm:bulletEnabled val="1"/>
        </dgm:presLayoutVars>
      </dgm:prSet>
      <dgm:spPr/>
      <dgm:t>
        <a:bodyPr/>
        <a:lstStyle/>
        <a:p>
          <a:endParaRPr lang="en-SG"/>
        </a:p>
      </dgm:t>
    </dgm:pt>
    <dgm:pt modelId="{4D44464E-AF60-4B21-9717-4DBBDD541D6C}" type="pres">
      <dgm:prSet presAssocID="{344F75C6-48A5-4D25-B6A3-E9CB69B0B446}" presName="desTx" presStyleLbl="alignAccFollowNode1" presStyleIdx="2" presStyleCnt="3">
        <dgm:presLayoutVars>
          <dgm:bulletEnabled val="1"/>
        </dgm:presLayoutVars>
      </dgm:prSet>
      <dgm:spPr/>
      <dgm:t>
        <a:bodyPr/>
        <a:lstStyle/>
        <a:p>
          <a:endParaRPr lang="en-US"/>
        </a:p>
      </dgm:t>
    </dgm:pt>
  </dgm:ptLst>
  <dgm:cxnLst>
    <dgm:cxn modelId="{85ED5313-0333-D44F-B054-157732F50446}" type="presOf" srcId="{344F75C6-48A5-4D25-B6A3-E9CB69B0B446}" destId="{EAAEC5F4-BDE1-4DBD-AA2C-0D39C3A194D0}" srcOrd="0" destOrd="0" presId="urn:microsoft.com/office/officeart/2005/8/layout/hList1"/>
    <dgm:cxn modelId="{6B0BA49A-1BA2-4155-A5A4-7400AB5DB3AC}" srcId="{344F75C6-48A5-4D25-B6A3-E9CB69B0B446}" destId="{5E11E0B9-BD38-4AED-AC56-7D88539EAB44}" srcOrd="0" destOrd="0" parTransId="{4BB18E61-9403-46B6-9710-E40ACBA58A92}" sibTransId="{133E74F1-33C7-4443-9153-E848F19FCF8F}"/>
    <dgm:cxn modelId="{D52406A4-7112-8448-B97A-B88EFA0D9C89}" type="presOf" srcId="{094CC25E-3924-4BE1-A4D8-D6B245CFC72C}" destId="{33397807-ECC5-4827-8F87-0F7819086BF3}" srcOrd="0" destOrd="0" presId="urn:microsoft.com/office/officeart/2005/8/layout/hList1"/>
    <dgm:cxn modelId="{F8E95DAA-32DC-4745-B490-0A0C16E83F0C}" srcId="{F19DC5EE-C04E-4168-9DEA-B3A86D9DD15F}" destId="{094CC25E-3924-4BE1-A4D8-D6B245CFC72C}" srcOrd="0" destOrd="0" parTransId="{F2B5D1F7-0AE9-4B4B-8BF7-E4A96773075C}" sibTransId="{30B56E75-5D9E-4D72-B83E-02F4A0CC7380}"/>
    <dgm:cxn modelId="{7F7801D8-460D-43B7-914B-8E6AE6A84715}" srcId="{75C8322F-EC19-4129-B364-9F401DE0D9F5}" destId="{D1EE3269-2BD1-4FA6-9FCC-3CF52548EE77}" srcOrd="0" destOrd="0" parTransId="{4ABADC92-E37B-4C69-85B4-505E8A9D5BCD}" sibTransId="{45A71AF1-8733-49B2-ACAD-DB61D351D985}"/>
    <dgm:cxn modelId="{6EDE29DC-29CC-45C8-AF41-31D22D149CE3}" srcId="{F19DC5EE-C04E-4168-9DEA-B3A86D9DD15F}" destId="{75C8322F-EC19-4129-B364-9F401DE0D9F5}" srcOrd="1" destOrd="0" parTransId="{0F7CF21B-BDFF-4E87-A302-52350F7EA458}" sibTransId="{19287DDF-BF35-4689-B556-0C3E592E5664}"/>
    <dgm:cxn modelId="{9AE7A9E7-82E9-8E48-8043-87CF4816F1E6}" type="presOf" srcId="{F7AF8AAA-90FF-433C-ADC5-80A7C29FF33D}" destId="{4D44464E-AF60-4B21-9717-4DBBDD541D6C}" srcOrd="0" destOrd="1" presId="urn:microsoft.com/office/officeart/2005/8/layout/hList1"/>
    <dgm:cxn modelId="{D75CEB39-659F-2743-91D4-1EA166E7A176}" type="presOf" srcId="{FFC6A983-2345-4A6D-B5A5-3D52BB4077CC}" destId="{B71BD66C-034B-4417-8181-031B7C731371}" srcOrd="0" destOrd="0" presId="urn:microsoft.com/office/officeart/2005/8/layout/hList1"/>
    <dgm:cxn modelId="{FAF53C39-809E-E243-A863-A84709861FCC}" type="presOf" srcId="{75C8322F-EC19-4129-B364-9F401DE0D9F5}" destId="{760E500D-30DE-4641-BC11-F3629F44E68B}" srcOrd="0" destOrd="0" presId="urn:microsoft.com/office/officeart/2005/8/layout/hList1"/>
    <dgm:cxn modelId="{3B42ACF6-8E5D-420E-A040-2B194E9626A2}" srcId="{344F75C6-48A5-4D25-B6A3-E9CB69B0B446}" destId="{F7AF8AAA-90FF-433C-ADC5-80A7C29FF33D}" srcOrd="1" destOrd="0" parTransId="{5C83FF49-6F79-460C-8CC8-2AD3084E2301}" sibTransId="{AC6CA8D2-E594-4D58-845D-27F15A64EF3B}"/>
    <dgm:cxn modelId="{49268D5E-510B-46BE-9B8C-B471612E13F3}" srcId="{F19DC5EE-C04E-4168-9DEA-B3A86D9DD15F}" destId="{344F75C6-48A5-4D25-B6A3-E9CB69B0B446}" srcOrd="2" destOrd="0" parTransId="{25386E04-C0BD-4B65-B279-8053BFB86D97}" sibTransId="{03741803-CCDE-4D07-8E60-2C4089810B4D}"/>
    <dgm:cxn modelId="{A8131361-9A4E-5243-8A99-B4D484A4A472}" type="presOf" srcId="{F19DC5EE-C04E-4168-9DEA-B3A86D9DD15F}" destId="{CBE1C5FA-642F-4DC5-854D-E843CFF205AC}" srcOrd="0" destOrd="0" presId="urn:microsoft.com/office/officeart/2005/8/layout/hList1"/>
    <dgm:cxn modelId="{AFEE3017-7F0E-7F4C-A825-1BBD7395C50B}" type="presOf" srcId="{D1EE3269-2BD1-4FA6-9FCC-3CF52548EE77}" destId="{0D674609-44A5-4FC2-A753-AB443E7E0575}" srcOrd="0" destOrd="0" presId="urn:microsoft.com/office/officeart/2005/8/layout/hList1"/>
    <dgm:cxn modelId="{3DA45DDD-59E9-44C4-BAB9-E8D7D42DCFAE}" srcId="{094CC25E-3924-4BE1-A4D8-D6B245CFC72C}" destId="{FFC6A983-2345-4A6D-B5A5-3D52BB4077CC}" srcOrd="0" destOrd="0" parTransId="{03B9B659-1DD2-4CA6-ADF0-8F1D264F829C}" sibTransId="{FDE7BC2C-6369-4D1F-985D-4E155046F23F}"/>
    <dgm:cxn modelId="{228D8C31-2F95-8943-A6F7-A269F8530D90}" type="presOf" srcId="{5E11E0B9-BD38-4AED-AC56-7D88539EAB44}" destId="{4D44464E-AF60-4B21-9717-4DBBDD541D6C}" srcOrd="0" destOrd="0" presId="urn:microsoft.com/office/officeart/2005/8/layout/hList1"/>
    <dgm:cxn modelId="{9028FA19-AF84-1B48-B946-388A27E4FDE6}" type="presParOf" srcId="{CBE1C5FA-642F-4DC5-854D-E843CFF205AC}" destId="{7C221845-5999-45CC-8EFD-EB640D562299}" srcOrd="0" destOrd="0" presId="urn:microsoft.com/office/officeart/2005/8/layout/hList1"/>
    <dgm:cxn modelId="{B70D8406-E4B6-D04F-8F79-09C9C31997A4}" type="presParOf" srcId="{7C221845-5999-45CC-8EFD-EB640D562299}" destId="{33397807-ECC5-4827-8F87-0F7819086BF3}" srcOrd="0" destOrd="0" presId="urn:microsoft.com/office/officeart/2005/8/layout/hList1"/>
    <dgm:cxn modelId="{F9EBBD31-1D3B-F240-8670-A69FA5567CB1}" type="presParOf" srcId="{7C221845-5999-45CC-8EFD-EB640D562299}" destId="{B71BD66C-034B-4417-8181-031B7C731371}" srcOrd="1" destOrd="0" presId="urn:microsoft.com/office/officeart/2005/8/layout/hList1"/>
    <dgm:cxn modelId="{B1BAC4F9-8D2F-EC4C-8102-7229733D0FD0}" type="presParOf" srcId="{CBE1C5FA-642F-4DC5-854D-E843CFF205AC}" destId="{ABDD965F-FE4E-47CD-B6D6-1DC5038A52AA}" srcOrd="1" destOrd="0" presId="urn:microsoft.com/office/officeart/2005/8/layout/hList1"/>
    <dgm:cxn modelId="{0B82DC44-A5F0-6C47-A97D-85A491250D04}" type="presParOf" srcId="{CBE1C5FA-642F-4DC5-854D-E843CFF205AC}" destId="{8A55AC57-498B-48BC-8DDC-1B9FD006EF80}" srcOrd="2" destOrd="0" presId="urn:microsoft.com/office/officeart/2005/8/layout/hList1"/>
    <dgm:cxn modelId="{4E707BCB-39E2-654D-9614-8EC76797B2F0}" type="presParOf" srcId="{8A55AC57-498B-48BC-8DDC-1B9FD006EF80}" destId="{760E500D-30DE-4641-BC11-F3629F44E68B}" srcOrd="0" destOrd="0" presId="urn:microsoft.com/office/officeart/2005/8/layout/hList1"/>
    <dgm:cxn modelId="{84E43965-17DB-5C42-B61C-795DCD846CEE}" type="presParOf" srcId="{8A55AC57-498B-48BC-8DDC-1B9FD006EF80}" destId="{0D674609-44A5-4FC2-A753-AB443E7E0575}" srcOrd="1" destOrd="0" presId="urn:microsoft.com/office/officeart/2005/8/layout/hList1"/>
    <dgm:cxn modelId="{703D7683-E6EE-8D42-A2B3-5B779F42DA6D}" type="presParOf" srcId="{CBE1C5FA-642F-4DC5-854D-E843CFF205AC}" destId="{6385D211-ECC3-4D02-8997-0CC5CE1AF974}" srcOrd="3" destOrd="0" presId="urn:microsoft.com/office/officeart/2005/8/layout/hList1"/>
    <dgm:cxn modelId="{071E2B4F-7EDC-3F4B-86A3-08E38F4CD7EC}" type="presParOf" srcId="{CBE1C5FA-642F-4DC5-854D-E843CFF205AC}" destId="{0E24AAA5-A681-41DD-85AB-943E58E2A9FB}" srcOrd="4" destOrd="0" presId="urn:microsoft.com/office/officeart/2005/8/layout/hList1"/>
    <dgm:cxn modelId="{83EAF6AB-0468-F64D-B9AD-90C1F48F4EEB}" type="presParOf" srcId="{0E24AAA5-A681-41DD-85AB-943E58E2A9FB}" destId="{EAAEC5F4-BDE1-4DBD-AA2C-0D39C3A194D0}" srcOrd="0" destOrd="0" presId="urn:microsoft.com/office/officeart/2005/8/layout/hList1"/>
    <dgm:cxn modelId="{AFC8F50E-C8C3-DA4B-A3DE-25D37B917C2A}" type="presParOf" srcId="{0E24AAA5-A681-41DD-85AB-943E58E2A9FB}" destId="{4D44464E-AF60-4B21-9717-4DBBDD541D6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12D7A0-608E-48B9-B9D7-C766680EFDF0}" type="doc">
      <dgm:prSet loTypeId="urn:microsoft.com/office/officeart/2005/8/layout/hList1" loCatId="list" qsTypeId="urn:microsoft.com/office/officeart/2005/8/quickstyle/3d2" qsCatId="3D" csTypeId="urn:microsoft.com/office/officeart/2005/8/colors/accent4_4" csCatId="accent4" phldr="1"/>
      <dgm:spPr/>
      <dgm:t>
        <a:bodyPr/>
        <a:lstStyle/>
        <a:p>
          <a:endParaRPr lang="en-US"/>
        </a:p>
      </dgm:t>
    </dgm:pt>
    <dgm:pt modelId="{83FB29DC-9B88-4DE1-8733-17C498A6C230}">
      <dgm:prSet phldrT="[Text]" custT="1"/>
      <dgm:spPr/>
      <dgm:t>
        <a:bodyPr/>
        <a:lstStyle/>
        <a:p>
          <a:pPr algn="ctr"/>
          <a:r>
            <a:rPr lang="en-US" sz="3600" dirty="0" smtClean="0">
              <a:latin typeface="Bangla MN"/>
              <a:cs typeface="Bangla MN"/>
            </a:rPr>
            <a:t>Financial Resources</a:t>
          </a:r>
          <a:endParaRPr lang="en-US" sz="3600" dirty="0">
            <a:latin typeface="Bangla MN"/>
            <a:cs typeface="Bangla MN"/>
          </a:endParaRPr>
        </a:p>
      </dgm:t>
    </dgm:pt>
    <dgm:pt modelId="{48CF2D89-6AD3-4EE3-A268-05AC818037FB}" type="parTrans" cxnId="{ACD096FA-65DE-4306-922B-9C9E84F82DBE}">
      <dgm:prSet/>
      <dgm:spPr/>
      <dgm:t>
        <a:bodyPr/>
        <a:lstStyle/>
        <a:p>
          <a:pPr algn="ctr"/>
          <a:endParaRPr lang="en-US"/>
        </a:p>
      </dgm:t>
    </dgm:pt>
    <dgm:pt modelId="{85828E3D-F69A-4581-9B0E-637593DD37E9}" type="sibTrans" cxnId="{ACD096FA-65DE-4306-922B-9C9E84F82DBE}">
      <dgm:prSet/>
      <dgm:spPr/>
      <dgm:t>
        <a:bodyPr/>
        <a:lstStyle/>
        <a:p>
          <a:pPr algn="ctr"/>
          <a:endParaRPr lang="en-US"/>
        </a:p>
      </dgm:t>
    </dgm:pt>
    <dgm:pt modelId="{D563504C-3F1C-45CC-A476-F80F03124532}">
      <dgm:prSet phldrT="[Text]" custT="1"/>
      <dgm:spPr/>
      <dgm:t>
        <a:bodyPr/>
        <a:lstStyle/>
        <a:p>
          <a:pPr algn="ctr"/>
          <a:r>
            <a:rPr lang="en-US" sz="2800" dirty="0" smtClean="0"/>
            <a:t>Tapping on MMCDF for capacity building to continuously enhance programme management and delivery</a:t>
          </a:r>
          <a:endParaRPr lang="en-US" sz="2800" dirty="0"/>
        </a:p>
      </dgm:t>
    </dgm:pt>
    <dgm:pt modelId="{9C03908A-553F-4A20-9D60-F95AB035C813}" type="parTrans" cxnId="{0A9E503E-1A70-4B45-9359-A41123B13ABC}">
      <dgm:prSet/>
      <dgm:spPr/>
      <dgm:t>
        <a:bodyPr/>
        <a:lstStyle/>
        <a:p>
          <a:pPr algn="ctr"/>
          <a:endParaRPr lang="en-US"/>
        </a:p>
      </dgm:t>
    </dgm:pt>
    <dgm:pt modelId="{A6F5CF10-0B44-4305-ACFA-E7E58A77692D}" type="sibTrans" cxnId="{0A9E503E-1A70-4B45-9359-A41123B13ABC}">
      <dgm:prSet/>
      <dgm:spPr/>
      <dgm:t>
        <a:bodyPr/>
        <a:lstStyle/>
        <a:p>
          <a:pPr algn="ctr"/>
          <a:endParaRPr lang="en-US"/>
        </a:p>
      </dgm:t>
    </dgm:pt>
    <dgm:pt modelId="{F6873C2F-5278-40FC-9BD4-033970EF5758}">
      <dgm:prSet phldrT="[Text]" custT="1"/>
      <dgm:spPr/>
      <dgm:t>
        <a:bodyPr/>
        <a:lstStyle/>
        <a:p>
          <a:pPr algn="ctr"/>
          <a:r>
            <a:rPr lang="en-US" sz="2800" dirty="0" smtClean="0"/>
            <a:t>MENDAKI Integrated Hubs (MIH)</a:t>
          </a:r>
          <a:endParaRPr lang="en-US" sz="2800" dirty="0"/>
        </a:p>
      </dgm:t>
    </dgm:pt>
    <dgm:pt modelId="{9BF50E69-0A80-4ADD-9FCE-4CB94D4D4FA3}" type="sibTrans" cxnId="{305539E1-EF7B-46BA-9E9E-E8B57C85C89F}">
      <dgm:prSet/>
      <dgm:spPr/>
      <dgm:t>
        <a:bodyPr/>
        <a:lstStyle/>
        <a:p>
          <a:pPr algn="ctr"/>
          <a:endParaRPr lang="en-US"/>
        </a:p>
      </dgm:t>
    </dgm:pt>
    <dgm:pt modelId="{0CCC87F5-FC8F-44E0-BDC6-328C8E80C6BE}" type="parTrans" cxnId="{305539E1-EF7B-46BA-9E9E-E8B57C85C89F}">
      <dgm:prSet/>
      <dgm:spPr/>
      <dgm:t>
        <a:bodyPr/>
        <a:lstStyle/>
        <a:p>
          <a:pPr algn="ctr"/>
          <a:endParaRPr lang="en-US"/>
        </a:p>
      </dgm:t>
    </dgm:pt>
    <dgm:pt modelId="{BF64D8D7-2A3C-4D20-B4AE-86CFAB20FB80}">
      <dgm:prSet phldrT="[Text]" custT="1"/>
      <dgm:spPr/>
      <dgm:t>
        <a:bodyPr/>
        <a:lstStyle/>
        <a:p>
          <a:pPr algn="ctr"/>
          <a:r>
            <a:rPr lang="en-US" sz="3600" dirty="0" smtClean="0">
              <a:latin typeface="Bangla MN"/>
              <a:cs typeface="Bangla MN"/>
            </a:rPr>
            <a:t>Physical Resources</a:t>
          </a:r>
          <a:endParaRPr lang="en-US" sz="3600" dirty="0">
            <a:latin typeface="Bangla MN"/>
            <a:cs typeface="Bangla MN"/>
          </a:endParaRPr>
        </a:p>
      </dgm:t>
    </dgm:pt>
    <dgm:pt modelId="{B9AE2899-A9C0-40F9-8D06-E66EBD1C076C}" type="sibTrans" cxnId="{678F5632-0E89-482C-A42B-11DB1B63652A}">
      <dgm:prSet/>
      <dgm:spPr/>
      <dgm:t>
        <a:bodyPr/>
        <a:lstStyle/>
        <a:p>
          <a:pPr algn="ctr"/>
          <a:endParaRPr lang="en-US"/>
        </a:p>
      </dgm:t>
    </dgm:pt>
    <dgm:pt modelId="{3F1831EB-C52A-4EEF-B107-21436621BF91}" type="parTrans" cxnId="{678F5632-0E89-482C-A42B-11DB1B63652A}">
      <dgm:prSet/>
      <dgm:spPr/>
      <dgm:t>
        <a:bodyPr/>
        <a:lstStyle/>
        <a:p>
          <a:pPr algn="ctr"/>
          <a:endParaRPr lang="en-US"/>
        </a:p>
      </dgm:t>
    </dgm:pt>
    <dgm:pt modelId="{D9A754D3-0888-46E6-BE02-295B9D6AEFD9}" type="pres">
      <dgm:prSet presAssocID="{6612D7A0-608E-48B9-B9D7-C766680EFDF0}" presName="Name0" presStyleCnt="0">
        <dgm:presLayoutVars>
          <dgm:dir/>
          <dgm:animLvl val="lvl"/>
          <dgm:resizeHandles val="exact"/>
        </dgm:presLayoutVars>
      </dgm:prSet>
      <dgm:spPr/>
      <dgm:t>
        <a:bodyPr/>
        <a:lstStyle/>
        <a:p>
          <a:endParaRPr lang="en-SG"/>
        </a:p>
      </dgm:t>
    </dgm:pt>
    <dgm:pt modelId="{2DDB0C4E-2246-423C-8AFB-AC0E16B4E618}" type="pres">
      <dgm:prSet presAssocID="{83FB29DC-9B88-4DE1-8733-17C498A6C230}" presName="composite" presStyleCnt="0"/>
      <dgm:spPr/>
      <dgm:t>
        <a:bodyPr/>
        <a:lstStyle/>
        <a:p>
          <a:endParaRPr lang="en-US"/>
        </a:p>
      </dgm:t>
    </dgm:pt>
    <dgm:pt modelId="{65795146-B56A-4864-8210-B253F6E8AB92}" type="pres">
      <dgm:prSet presAssocID="{83FB29DC-9B88-4DE1-8733-17C498A6C230}" presName="parTx" presStyleLbl="alignNode1" presStyleIdx="0" presStyleCnt="2">
        <dgm:presLayoutVars>
          <dgm:chMax val="0"/>
          <dgm:chPref val="0"/>
          <dgm:bulletEnabled val="1"/>
        </dgm:presLayoutVars>
      </dgm:prSet>
      <dgm:spPr/>
      <dgm:t>
        <a:bodyPr/>
        <a:lstStyle/>
        <a:p>
          <a:endParaRPr lang="en-US"/>
        </a:p>
      </dgm:t>
    </dgm:pt>
    <dgm:pt modelId="{03F8C201-4898-493A-8DDB-78CC9BCAD854}" type="pres">
      <dgm:prSet presAssocID="{83FB29DC-9B88-4DE1-8733-17C498A6C230}" presName="desTx" presStyleLbl="alignAccFollowNode1" presStyleIdx="0" presStyleCnt="2">
        <dgm:presLayoutVars>
          <dgm:bulletEnabled val="1"/>
        </dgm:presLayoutVars>
      </dgm:prSet>
      <dgm:spPr/>
      <dgm:t>
        <a:bodyPr/>
        <a:lstStyle/>
        <a:p>
          <a:endParaRPr lang="en-US"/>
        </a:p>
      </dgm:t>
    </dgm:pt>
    <dgm:pt modelId="{236D018A-5018-4088-AEF0-E28F4EA14CB5}" type="pres">
      <dgm:prSet presAssocID="{85828E3D-F69A-4581-9B0E-637593DD37E9}" presName="space" presStyleCnt="0"/>
      <dgm:spPr/>
      <dgm:t>
        <a:bodyPr/>
        <a:lstStyle/>
        <a:p>
          <a:endParaRPr lang="en-US"/>
        </a:p>
      </dgm:t>
    </dgm:pt>
    <dgm:pt modelId="{EA904735-6BE6-45DB-AD8A-E8EC3B0899D2}" type="pres">
      <dgm:prSet presAssocID="{BF64D8D7-2A3C-4D20-B4AE-86CFAB20FB80}" presName="composite" presStyleCnt="0"/>
      <dgm:spPr/>
      <dgm:t>
        <a:bodyPr/>
        <a:lstStyle/>
        <a:p>
          <a:endParaRPr lang="en-US"/>
        </a:p>
      </dgm:t>
    </dgm:pt>
    <dgm:pt modelId="{D6D782C1-9142-4709-AEDB-0EF0B2BB13F8}" type="pres">
      <dgm:prSet presAssocID="{BF64D8D7-2A3C-4D20-B4AE-86CFAB20FB80}" presName="parTx" presStyleLbl="alignNode1" presStyleIdx="1" presStyleCnt="2">
        <dgm:presLayoutVars>
          <dgm:chMax val="0"/>
          <dgm:chPref val="0"/>
          <dgm:bulletEnabled val="1"/>
        </dgm:presLayoutVars>
      </dgm:prSet>
      <dgm:spPr/>
      <dgm:t>
        <a:bodyPr/>
        <a:lstStyle/>
        <a:p>
          <a:endParaRPr lang="en-US"/>
        </a:p>
      </dgm:t>
    </dgm:pt>
    <dgm:pt modelId="{B1C5F2B8-6AD5-4204-99B5-AFCB8F14D689}" type="pres">
      <dgm:prSet presAssocID="{BF64D8D7-2A3C-4D20-B4AE-86CFAB20FB80}" presName="desTx" presStyleLbl="alignAccFollowNode1" presStyleIdx="1" presStyleCnt="2">
        <dgm:presLayoutVars>
          <dgm:bulletEnabled val="1"/>
        </dgm:presLayoutVars>
      </dgm:prSet>
      <dgm:spPr/>
      <dgm:t>
        <a:bodyPr/>
        <a:lstStyle/>
        <a:p>
          <a:endParaRPr lang="en-US"/>
        </a:p>
      </dgm:t>
    </dgm:pt>
  </dgm:ptLst>
  <dgm:cxnLst>
    <dgm:cxn modelId="{4B040D3D-AD8E-D24D-8BED-9A9D5E998AEB}" type="presOf" srcId="{6612D7A0-608E-48B9-B9D7-C766680EFDF0}" destId="{D9A754D3-0888-46E6-BE02-295B9D6AEFD9}" srcOrd="0" destOrd="0" presId="urn:microsoft.com/office/officeart/2005/8/layout/hList1"/>
    <dgm:cxn modelId="{678F5632-0E89-482C-A42B-11DB1B63652A}" srcId="{6612D7A0-608E-48B9-B9D7-C766680EFDF0}" destId="{BF64D8D7-2A3C-4D20-B4AE-86CFAB20FB80}" srcOrd="1" destOrd="0" parTransId="{3F1831EB-C52A-4EEF-B107-21436621BF91}" sibTransId="{B9AE2899-A9C0-40F9-8D06-E66EBD1C076C}"/>
    <dgm:cxn modelId="{305539E1-EF7B-46BA-9E9E-E8B57C85C89F}" srcId="{BF64D8D7-2A3C-4D20-B4AE-86CFAB20FB80}" destId="{F6873C2F-5278-40FC-9BD4-033970EF5758}" srcOrd="0" destOrd="0" parTransId="{0CCC87F5-FC8F-44E0-BDC6-328C8E80C6BE}" sibTransId="{9BF50E69-0A80-4ADD-9FCE-4CB94D4D4FA3}"/>
    <dgm:cxn modelId="{317D26B9-28BC-CB46-8257-74FD662F5A1F}" type="presOf" srcId="{BF64D8D7-2A3C-4D20-B4AE-86CFAB20FB80}" destId="{D6D782C1-9142-4709-AEDB-0EF0B2BB13F8}" srcOrd="0" destOrd="0" presId="urn:microsoft.com/office/officeart/2005/8/layout/hList1"/>
    <dgm:cxn modelId="{0A9E503E-1A70-4B45-9359-A41123B13ABC}" srcId="{83FB29DC-9B88-4DE1-8733-17C498A6C230}" destId="{D563504C-3F1C-45CC-A476-F80F03124532}" srcOrd="0" destOrd="0" parTransId="{9C03908A-553F-4A20-9D60-F95AB035C813}" sibTransId="{A6F5CF10-0B44-4305-ACFA-E7E58A77692D}"/>
    <dgm:cxn modelId="{308F7730-11E1-7541-A48E-8A4F13312FA7}" type="presOf" srcId="{83FB29DC-9B88-4DE1-8733-17C498A6C230}" destId="{65795146-B56A-4864-8210-B253F6E8AB92}" srcOrd="0" destOrd="0" presId="urn:microsoft.com/office/officeart/2005/8/layout/hList1"/>
    <dgm:cxn modelId="{ACD096FA-65DE-4306-922B-9C9E84F82DBE}" srcId="{6612D7A0-608E-48B9-B9D7-C766680EFDF0}" destId="{83FB29DC-9B88-4DE1-8733-17C498A6C230}" srcOrd="0" destOrd="0" parTransId="{48CF2D89-6AD3-4EE3-A268-05AC818037FB}" sibTransId="{85828E3D-F69A-4581-9B0E-637593DD37E9}"/>
    <dgm:cxn modelId="{F3B5ABC0-EDD8-5F47-86CA-8CE6218F971B}" type="presOf" srcId="{D563504C-3F1C-45CC-A476-F80F03124532}" destId="{03F8C201-4898-493A-8DDB-78CC9BCAD854}" srcOrd="0" destOrd="0" presId="urn:microsoft.com/office/officeart/2005/8/layout/hList1"/>
    <dgm:cxn modelId="{B0809120-D062-4A4D-A04D-10AE0FF2D981}" type="presOf" srcId="{F6873C2F-5278-40FC-9BD4-033970EF5758}" destId="{B1C5F2B8-6AD5-4204-99B5-AFCB8F14D689}" srcOrd="0" destOrd="0" presId="urn:microsoft.com/office/officeart/2005/8/layout/hList1"/>
    <dgm:cxn modelId="{52DCC722-2679-CF41-B90C-40253CFBE590}" type="presParOf" srcId="{D9A754D3-0888-46E6-BE02-295B9D6AEFD9}" destId="{2DDB0C4E-2246-423C-8AFB-AC0E16B4E618}" srcOrd="0" destOrd="0" presId="urn:microsoft.com/office/officeart/2005/8/layout/hList1"/>
    <dgm:cxn modelId="{A7411B60-C53F-8242-8CA0-7D57D25E7A68}" type="presParOf" srcId="{2DDB0C4E-2246-423C-8AFB-AC0E16B4E618}" destId="{65795146-B56A-4864-8210-B253F6E8AB92}" srcOrd="0" destOrd="0" presId="urn:microsoft.com/office/officeart/2005/8/layout/hList1"/>
    <dgm:cxn modelId="{29AF7CC6-CC56-2345-8CF5-3BA63EBEF262}" type="presParOf" srcId="{2DDB0C4E-2246-423C-8AFB-AC0E16B4E618}" destId="{03F8C201-4898-493A-8DDB-78CC9BCAD854}" srcOrd="1" destOrd="0" presId="urn:microsoft.com/office/officeart/2005/8/layout/hList1"/>
    <dgm:cxn modelId="{99BFB900-322B-9B43-B7D2-4D706CC0C804}" type="presParOf" srcId="{D9A754D3-0888-46E6-BE02-295B9D6AEFD9}" destId="{236D018A-5018-4088-AEF0-E28F4EA14CB5}" srcOrd="1" destOrd="0" presId="urn:microsoft.com/office/officeart/2005/8/layout/hList1"/>
    <dgm:cxn modelId="{0E2BEF9D-32FA-914D-BADA-7FFFB61B9FFC}" type="presParOf" srcId="{D9A754D3-0888-46E6-BE02-295B9D6AEFD9}" destId="{EA904735-6BE6-45DB-AD8A-E8EC3B0899D2}" srcOrd="2" destOrd="0" presId="urn:microsoft.com/office/officeart/2005/8/layout/hList1"/>
    <dgm:cxn modelId="{68577C1B-804C-DA49-8CB6-ED6F1C4D4EA8}" type="presParOf" srcId="{EA904735-6BE6-45DB-AD8A-E8EC3B0899D2}" destId="{D6D782C1-9142-4709-AEDB-0EF0B2BB13F8}" srcOrd="0" destOrd="0" presId="urn:microsoft.com/office/officeart/2005/8/layout/hList1"/>
    <dgm:cxn modelId="{46BFECBC-8445-A441-A75E-4DD3F3743430}" type="presParOf" srcId="{EA904735-6BE6-45DB-AD8A-E8EC3B0899D2}" destId="{B1C5F2B8-6AD5-4204-99B5-AFCB8F14D68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F3809E-F273-4969-B221-46AF85B47C8C}" type="doc">
      <dgm:prSet loTypeId="urn:microsoft.com/office/officeart/2005/8/layout/matrix3" loCatId="matrix" qsTypeId="urn:microsoft.com/office/officeart/2005/8/quickstyle/simple3" qsCatId="simple" csTypeId="urn:microsoft.com/office/officeart/2005/8/colors/accent4_2" csCatId="accent4" phldr="1"/>
      <dgm:spPr/>
      <dgm:t>
        <a:bodyPr/>
        <a:lstStyle/>
        <a:p>
          <a:endParaRPr lang="en-SG"/>
        </a:p>
      </dgm:t>
    </dgm:pt>
    <dgm:pt modelId="{700A6134-5802-409A-8B74-D376C61F2B50}">
      <dgm:prSet phldrT="[Text]"/>
      <dgm:spPr/>
      <dgm:t>
        <a:bodyPr/>
        <a:lstStyle/>
        <a:p>
          <a:r>
            <a:rPr lang="en-SG" b="1" dirty="0" smtClean="0">
              <a:latin typeface="+mn-lt"/>
              <a:cs typeface="Bangla MN"/>
            </a:rPr>
            <a:t>Growing &amp; Strengthening Organisations</a:t>
          </a:r>
          <a:endParaRPr lang="en-SG" b="1" dirty="0">
            <a:latin typeface="+mn-lt"/>
            <a:cs typeface="Bangla MN"/>
          </a:endParaRPr>
        </a:p>
      </dgm:t>
    </dgm:pt>
    <dgm:pt modelId="{0E0CA8BE-0BFB-4808-A0A1-EA11038F218D}" type="parTrans" cxnId="{AAE2D5A5-D958-4EEB-9B0B-68CFCC013A29}">
      <dgm:prSet/>
      <dgm:spPr/>
      <dgm:t>
        <a:bodyPr/>
        <a:lstStyle/>
        <a:p>
          <a:endParaRPr lang="en-SG"/>
        </a:p>
      </dgm:t>
    </dgm:pt>
    <dgm:pt modelId="{F1F3433E-8AD2-4FFD-8CD7-FC98940C309E}" type="sibTrans" cxnId="{AAE2D5A5-D958-4EEB-9B0B-68CFCC013A29}">
      <dgm:prSet/>
      <dgm:spPr/>
      <dgm:t>
        <a:bodyPr/>
        <a:lstStyle/>
        <a:p>
          <a:endParaRPr lang="en-SG"/>
        </a:p>
      </dgm:t>
    </dgm:pt>
    <dgm:pt modelId="{5409F67C-D148-416E-B5E8-752BD27BF3E5}">
      <dgm:prSet phldrT="[Text]"/>
      <dgm:spPr/>
      <dgm:t>
        <a:bodyPr/>
        <a:lstStyle/>
        <a:p>
          <a:r>
            <a:rPr lang="en-SG" b="1" dirty="0" smtClean="0">
              <a:latin typeface="+mn-lt"/>
              <a:cs typeface="Bangla MN"/>
            </a:rPr>
            <a:t>Professionals  for the Sector - Attracting &amp; Growing Talent</a:t>
          </a:r>
          <a:endParaRPr lang="en-SG" b="1" dirty="0">
            <a:latin typeface="+mn-lt"/>
            <a:cs typeface="Bangla MN"/>
          </a:endParaRPr>
        </a:p>
      </dgm:t>
    </dgm:pt>
    <dgm:pt modelId="{2D23F99D-697B-4BC4-B79B-1299D306E90A}" type="parTrans" cxnId="{5B680C2B-1498-48EC-BC62-C0E4049BBB00}">
      <dgm:prSet/>
      <dgm:spPr/>
      <dgm:t>
        <a:bodyPr/>
        <a:lstStyle/>
        <a:p>
          <a:endParaRPr lang="en-SG"/>
        </a:p>
      </dgm:t>
    </dgm:pt>
    <dgm:pt modelId="{F49A27E8-81F8-4B02-843A-2C4BAE553421}" type="sibTrans" cxnId="{5B680C2B-1498-48EC-BC62-C0E4049BBB00}">
      <dgm:prSet/>
      <dgm:spPr/>
      <dgm:t>
        <a:bodyPr/>
        <a:lstStyle/>
        <a:p>
          <a:endParaRPr lang="en-SG"/>
        </a:p>
      </dgm:t>
    </dgm:pt>
    <dgm:pt modelId="{A62B9BE6-1DF2-4F3B-8887-5CE60E218BC7}">
      <dgm:prSet phldrT="[Text]"/>
      <dgm:spPr/>
      <dgm:t>
        <a:bodyPr/>
        <a:lstStyle/>
        <a:p>
          <a:r>
            <a:rPr lang="en-SG" b="1" dirty="0" smtClean="0"/>
            <a:t>Collaborative Learning &amp; Development: Leveraging on Strengths &amp; Expertise</a:t>
          </a:r>
          <a:endParaRPr lang="en-SG" b="1" dirty="0"/>
        </a:p>
      </dgm:t>
    </dgm:pt>
    <dgm:pt modelId="{F3B8730D-3983-49F6-8EF0-A695CEBD8198}" type="parTrans" cxnId="{76C7779E-04F0-43C5-867B-F75B17FD8874}">
      <dgm:prSet/>
      <dgm:spPr/>
      <dgm:t>
        <a:bodyPr/>
        <a:lstStyle/>
        <a:p>
          <a:endParaRPr lang="en-SG"/>
        </a:p>
      </dgm:t>
    </dgm:pt>
    <dgm:pt modelId="{0505C7C7-DC07-4577-9F4F-91B231789CB8}" type="sibTrans" cxnId="{76C7779E-04F0-43C5-867B-F75B17FD8874}">
      <dgm:prSet/>
      <dgm:spPr/>
      <dgm:t>
        <a:bodyPr/>
        <a:lstStyle/>
        <a:p>
          <a:endParaRPr lang="en-SG"/>
        </a:p>
      </dgm:t>
    </dgm:pt>
    <dgm:pt modelId="{73B2CC22-264D-45AC-B582-4B6DC90C2DD4}">
      <dgm:prSet phldrT="[Text]"/>
      <dgm:spPr/>
      <dgm:t>
        <a:bodyPr/>
        <a:lstStyle/>
        <a:p>
          <a:endParaRPr lang="en-SG"/>
        </a:p>
      </dgm:t>
    </dgm:pt>
    <dgm:pt modelId="{440B5D15-1F47-4B59-82E6-CE9897FAC835}" type="parTrans" cxnId="{A2442BDF-C6EE-4D11-BECB-B1E73FB61491}">
      <dgm:prSet/>
      <dgm:spPr/>
      <dgm:t>
        <a:bodyPr/>
        <a:lstStyle/>
        <a:p>
          <a:endParaRPr lang="en-SG"/>
        </a:p>
      </dgm:t>
    </dgm:pt>
    <dgm:pt modelId="{132A5315-1CB8-4746-B1DB-574A55DBB562}" type="sibTrans" cxnId="{A2442BDF-C6EE-4D11-BECB-B1E73FB61491}">
      <dgm:prSet/>
      <dgm:spPr/>
      <dgm:t>
        <a:bodyPr/>
        <a:lstStyle/>
        <a:p>
          <a:endParaRPr lang="en-SG"/>
        </a:p>
      </dgm:t>
    </dgm:pt>
    <dgm:pt modelId="{77D7B8E7-7106-47DC-A8FF-D43CA8F6DEF1}">
      <dgm:prSet/>
      <dgm:spPr/>
      <dgm:t>
        <a:bodyPr/>
        <a:lstStyle/>
        <a:p>
          <a:r>
            <a:rPr lang="en-SG" b="1" dirty="0" smtClean="0"/>
            <a:t>Harnessing strengths &amp; Sustaining Commitment – Nurturing &amp; Grooming Talent</a:t>
          </a:r>
        </a:p>
      </dgm:t>
    </dgm:pt>
    <dgm:pt modelId="{AF827807-82A4-4A93-AE0A-054E1C33DE90}" type="parTrans" cxnId="{4D73FDE8-22EB-4C20-B81A-84E20D19DE7A}">
      <dgm:prSet/>
      <dgm:spPr/>
      <dgm:t>
        <a:bodyPr/>
        <a:lstStyle/>
        <a:p>
          <a:endParaRPr lang="en-SG"/>
        </a:p>
      </dgm:t>
    </dgm:pt>
    <dgm:pt modelId="{CB35B800-F3C8-46B1-8E08-DB781BC4EC49}" type="sibTrans" cxnId="{4D73FDE8-22EB-4C20-B81A-84E20D19DE7A}">
      <dgm:prSet/>
      <dgm:spPr/>
      <dgm:t>
        <a:bodyPr/>
        <a:lstStyle/>
        <a:p>
          <a:endParaRPr lang="en-SG"/>
        </a:p>
      </dgm:t>
    </dgm:pt>
    <dgm:pt modelId="{1A50B95D-014F-4FC7-AA56-6C84D933F69B}" type="pres">
      <dgm:prSet presAssocID="{B9F3809E-F273-4969-B221-46AF85B47C8C}" presName="matrix" presStyleCnt="0">
        <dgm:presLayoutVars>
          <dgm:chMax val="1"/>
          <dgm:dir/>
          <dgm:resizeHandles val="exact"/>
        </dgm:presLayoutVars>
      </dgm:prSet>
      <dgm:spPr/>
      <dgm:t>
        <a:bodyPr/>
        <a:lstStyle/>
        <a:p>
          <a:endParaRPr lang="en-SG"/>
        </a:p>
      </dgm:t>
    </dgm:pt>
    <dgm:pt modelId="{D64B745C-FF03-411B-9AEC-7D43C4663E0A}" type="pres">
      <dgm:prSet presAssocID="{B9F3809E-F273-4969-B221-46AF85B47C8C}" presName="diamond" presStyleLbl="bgShp" presStyleIdx="0" presStyleCnt="1" custLinFactNeighborX="-1534" custLinFactNeighborY="-1370"/>
      <dgm:spPr/>
      <dgm:t>
        <a:bodyPr/>
        <a:lstStyle/>
        <a:p>
          <a:endParaRPr lang="en-US"/>
        </a:p>
      </dgm:t>
    </dgm:pt>
    <dgm:pt modelId="{6C05E585-0E3D-485D-B43B-27D99B4E8F59}" type="pres">
      <dgm:prSet presAssocID="{B9F3809E-F273-4969-B221-46AF85B47C8C}" presName="quad1" presStyleLbl="node1" presStyleIdx="0" presStyleCnt="4">
        <dgm:presLayoutVars>
          <dgm:chMax val="0"/>
          <dgm:chPref val="0"/>
          <dgm:bulletEnabled val="1"/>
        </dgm:presLayoutVars>
      </dgm:prSet>
      <dgm:spPr/>
      <dgm:t>
        <a:bodyPr/>
        <a:lstStyle/>
        <a:p>
          <a:endParaRPr lang="en-SG"/>
        </a:p>
      </dgm:t>
    </dgm:pt>
    <dgm:pt modelId="{39DD8559-74C1-4548-A639-21C3B94E27DE}" type="pres">
      <dgm:prSet presAssocID="{B9F3809E-F273-4969-B221-46AF85B47C8C}" presName="quad2" presStyleLbl="node1" presStyleIdx="1" presStyleCnt="4">
        <dgm:presLayoutVars>
          <dgm:chMax val="0"/>
          <dgm:chPref val="0"/>
          <dgm:bulletEnabled val="1"/>
        </dgm:presLayoutVars>
      </dgm:prSet>
      <dgm:spPr/>
      <dgm:t>
        <a:bodyPr/>
        <a:lstStyle/>
        <a:p>
          <a:endParaRPr lang="en-SG"/>
        </a:p>
      </dgm:t>
    </dgm:pt>
    <dgm:pt modelId="{A749E966-5B46-4595-A63B-106E378AE672}" type="pres">
      <dgm:prSet presAssocID="{B9F3809E-F273-4969-B221-46AF85B47C8C}" presName="quad3" presStyleLbl="node1" presStyleIdx="2" presStyleCnt="4">
        <dgm:presLayoutVars>
          <dgm:chMax val="0"/>
          <dgm:chPref val="0"/>
          <dgm:bulletEnabled val="1"/>
        </dgm:presLayoutVars>
      </dgm:prSet>
      <dgm:spPr/>
      <dgm:t>
        <a:bodyPr/>
        <a:lstStyle/>
        <a:p>
          <a:endParaRPr lang="en-SG"/>
        </a:p>
      </dgm:t>
    </dgm:pt>
    <dgm:pt modelId="{D0EEF7C0-8A70-423C-AFE1-3AFE1126D018}" type="pres">
      <dgm:prSet presAssocID="{B9F3809E-F273-4969-B221-46AF85B47C8C}" presName="quad4" presStyleLbl="node1" presStyleIdx="3" presStyleCnt="4">
        <dgm:presLayoutVars>
          <dgm:chMax val="0"/>
          <dgm:chPref val="0"/>
          <dgm:bulletEnabled val="1"/>
        </dgm:presLayoutVars>
      </dgm:prSet>
      <dgm:spPr/>
      <dgm:t>
        <a:bodyPr/>
        <a:lstStyle/>
        <a:p>
          <a:endParaRPr lang="en-SG"/>
        </a:p>
      </dgm:t>
    </dgm:pt>
  </dgm:ptLst>
  <dgm:cxnLst>
    <dgm:cxn modelId="{AAE2D5A5-D958-4EEB-9B0B-68CFCC013A29}" srcId="{B9F3809E-F273-4969-B221-46AF85B47C8C}" destId="{700A6134-5802-409A-8B74-D376C61F2B50}" srcOrd="0" destOrd="0" parTransId="{0E0CA8BE-0BFB-4808-A0A1-EA11038F218D}" sibTransId="{F1F3433E-8AD2-4FFD-8CD7-FC98940C309E}"/>
    <dgm:cxn modelId="{85C4DA00-1451-1342-9E3F-9B2CE8EB37A2}" type="presOf" srcId="{A62B9BE6-1DF2-4F3B-8887-5CE60E218BC7}" destId="{D0EEF7C0-8A70-423C-AFE1-3AFE1126D018}" srcOrd="0" destOrd="0" presId="urn:microsoft.com/office/officeart/2005/8/layout/matrix3"/>
    <dgm:cxn modelId="{A2442BDF-C6EE-4D11-BECB-B1E73FB61491}" srcId="{B9F3809E-F273-4969-B221-46AF85B47C8C}" destId="{73B2CC22-264D-45AC-B582-4B6DC90C2DD4}" srcOrd="4" destOrd="0" parTransId="{440B5D15-1F47-4B59-82E6-CE9897FAC835}" sibTransId="{132A5315-1CB8-4746-B1DB-574A55DBB562}"/>
    <dgm:cxn modelId="{4D73FDE8-22EB-4C20-B81A-84E20D19DE7A}" srcId="{B9F3809E-F273-4969-B221-46AF85B47C8C}" destId="{77D7B8E7-7106-47DC-A8FF-D43CA8F6DEF1}" srcOrd="2" destOrd="0" parTransId="{AF827807-82A4-4A93-AE0A-054E1C33DE90}" sibTransId="{CB35B800-F3C8-46B1-8E08-DB781BC4EC49}"/>
    <dgm:cxn modelId="{2B8B1C1F-713A-294B-B5E5-EB201E64645F}" type="presOf" srcId="{77D7B8E7-7106-47DC-A8FF-D43CA8F6DEF1}" destId="{A749E966-5B46-4595-A63B-106E378AE672}" srcOrd="0" destOrd="0" presId="urn:microsoft.com/office/officeart/2005/8/layout/matrix3"/>
    <dgm:cxn modelId="{5B680C2B-1498-48EC-BC62-C0E4049BBB00}" srcId="{B9F3809E-F273-4969-B221-46AF85B47C8C}" destId="{5409F67C-D148-416E-B5E8-752BD27BF3E5}" srcOrd="1" destOrd="0" parTransId="{2D23F99D-697B-4BC4-B79B-1299D306E90A}" sibTransId="{F49A27E8-81F8-4B02-843A-2C4BAE553421}"/>
    <dgm:cxn modelId="{76C7779E-04F0-43C5-867B-F75B17FD8874}" srcId="{B9F3809E-F273-4969-B221-46AF85B47C8C}" destId="{A62B9BE6-1DF2-4F3B-8887-5CE60E218BC7}" srcOrd="3" destOrd="0" parTransId="{F3B8730D-3983-49F6-8EF0-A695CEBD8198}" sibTransId="{0505C7C7-DC07-4577-9F4F-91B231789CB8}"/>
    <dgm:cxn modelId="{85970A32-3745-8A44-80DF-BB85BEB94F60}" type="presOf" srcId="{5409F67C-D148-416E-B5E8-752BD27BF3E5}" destId="{39DD8559-74C1-4548-A639-21C3B94E27DE}" srcOrd="0" destOrd="0" presId="urn:microsoft.com/office/officeart/2005/8/layout/matrix3"/>
    <dgm:cxn modelId="{2BC4A347-F642-404D-809C-BFFCF12C0517}" type="presOf" srcId="{B9F3809E-F273-4969-B221-46AF85B47C8C}" destId="{1A50B95D-014F-4FC7-AA56-6C84D933F69B}" srcOrd="0" destOrd="0" presId="urn:microsoft.com/office/officeart/2005/8/layout/matrix3"/>
    <dgm:cxn modelId="{3FC370C3-E4F8-C94D-80E9-0BF3F22C2A3F}" type="presOf" srcId="{700A6134-5802-409A-8B74-D376C61F2B50}" destId="{6C05E585-0E3D-485D-B43B-27D99B4E8F59}" srcOrd="0" destOrd="0" presId="urn:microsoft.com/office/officeart/2005/8/layout/matrix3"/>
    <dgm:cxn modelId="{D1FFB561-8114-A540-8E06-F6FD5CBEB212}" type="presParOf" srcId="{1A50B95D-014F-4FC7-AA56-6C84D933F69B}" destId="{D64B745C-FF03-411B-9AEC-7D43C4663E0A}" srcOrd="0" destOrd="0" presId="urn:microsoft.com/office/officeart/2005/8/layout/matrix3"/>
    <dgm:cxn modelId="{6A1D7967-D83A-364D-81A1-4D67181AD84E}" type="presParOf" srcId="{1A50B95D-014F-4FC7-AA56-6C84D933F69B}" destId="{6C05E585-0E3D-485D-B43B-27D99B4E8F59}" srcOrd="1" destOrd="0" presId="urn:microsoft.com/office/officeart/2005/8/layout/matrix3"/>
    <dgm:cxn modelId="{7A6D34F2-DD46-0144-B107-F8D9622E0161}" type="presParOf" srcId="{1A50B95D-014F-4FC7-AA56-6C84D933F69B}" destId="{39DD8559-74C1-4548-A639-21C3B94E27DE}" srcOrd="2" destOrd="0" presId="urn:microsoft.com/office/officeart/2005/8/layout/matrix3"/>
    <dgm:cxn modelId="{08C4FBF7-51EA-2E4D-BE6E-71A5950034E2}" type="presParOf" srcId="{1A50B95D-014F-4FC7-AA56-6C84D933F69B}" destId="{A749E966-5B46-4595-A63B-106E378AE672}" srcOrd="3" destOrd="0" presId="urn:microsoft.com/office/officeart/2005/8/layout/matrix3"/>
    <dgm:cxn modelId="{AD166BE3-A9F0-E241-AEA2-A5C70F9EEB56}" type="presParOf" srcId="{1A50B95D-014F-4FC7-AA56-6C84D933F69B}" destId="{D0EEF7C0-8A70-423C-AFE1-3AFE1126D018}"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397807-ECC5-4827-8F87-0F7819086BF3}">
      <dsp:nvSpPr>
        <dsp:cNvPr id="0" name=""/>
        <dsp:cNvSpPr/>
      </dsp:nvSpPr>
      <dsp:spPr>
        <a:xfrm>
          <a:off x="2571" y="1058173"/>
          <a:ext cx="2507456" cy="994226"/>
        </a:xfrm>
        <a:prstGeom prst="rect">
          <a:avLst/>
        </a:prstGeom>
        <a:gradFill rotWithShape="0">
          <a:gsLst>
            <a:gs pos="0">
              <a:schemeClr val="accent4">
                <a:shade val="50000"/>
                <a:hueOff val="0"/>
                <a:satOff val="0"/>
                <a:lumOff val="0"/>
                <a:alphaOff val="0"/>
                <a:shade val="51000"/>
                <a:satMod val="130000"/>
              </a:schemeClr>
            </a:gs>
            <a:gs pos="80000">
              <a:schemeClr val="accent4">
                <a:shade val="50000"/>
                <a:hueOff val="0"/>
                <a:satOff val="0"/>
                <a:lumOff val="0"/>
                <a:alphaOff val="0"/>
                <a:shade val="93000"/>
                <a:satMod val="130000"/>
              </a:schemeClr>
            </a:gs>
            <a:gs pos="100000">
              <a:schemeClr val="accent4">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Bangla MN"/>
              <a:cs typeface="Bangla MN"/>
            </a:rPr>
            <a:t>Strategic Partnerships</a:t>
          </a:r>
          <a:endParaRPr lang="en-US" sz="2000" kern="1200" dirty="0">
            <a:latin typeface="Bangla MN"/>
            <a:cs typeface="Bangla MN"/>
          </a:endParaRPr>
        </a:p>
      </dsp:txBody>
      <dsp:txXfrm>
        <a:off x="2571" y="1058173"/>
        <a:ext cx="2507456" cy="994226"/>
      </dsp:txXfrm>
    </dsp:sp>
    <dsp:sp modelId="{B71BD66C-034B-4417-8181-031B7C731371}">
      <dsp:nvSpPr>
        <dsp:cNvPr id="0" name=""/>
        <dsp:cNvSpPr/>
      </dsp:nvSpPr>
      <dsp:spPr>
        <a:xfrm>
          <a:off x="2571" y="2052399"/>
          <a:ext cx="2507456" cy="1415390"/>
        </a:xfrm>
        <a:prstGeom prst="rect">
          <a:avLst/>
        </a:prstGeom>
        <a:solidFill>
          <a:schemeClr val="accent4">
            <a:alpha val="90000"/>
            <a:tint val="55000"/>
            <a:hueOff val="0"/>
            <a:satOff val="0"/>
            <a:lumOff val="0"/>
            <a:alphaOff val="0"/>
          </a:schemeClr>
        </a:solidFill>
        <a:ln w="9525" cap="flat" cmpd="sng" algn="ctr">
          <a:solidFill>
            <a:schemeClr val="accent4">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smtClean="0"/>
            <a:t>Closer partnerships between networks and national agencies</a:t>
          </a:r>
          <a:endParaRPr lang="en-US" sz="2000" kern="1200" dirty="0"/>
        </a:p>
      </dsp:txBody>
      <dsp:txXfrm>
        <a:off x="2571" y="2052399"/>
        <a:ext cx="2507456" cy="1415390"/>
      </dsp:txXfrm>
    </dsp:sp>
    <dsp:sp modelId="{760E500D-30DE-4641-BC11-F3629F44E68B}">
      <dsp:nvSpPr>
        <dsp:cNvPr id="0" name=""/>
        <dsp:cNvSpPr/>
      </dsp:nvSpPr>
      <dsp:spPr>
        <a:xfrm>
          <a:off x="2861071" y="1058173"/>
          <a:ext cx="2507456" cy="994226"/>
        </a:xfrm>
        <a:prstGeom prst="rect">
          <a:avLst/>
        </a:prstGeom>
        <a:gradFill rotWithShape="0">
          <a:gsLst>
            <a:gs pos="0">
              <a:schemeClr val="accent4">
                <a:shade val="50000"/>
                <a:hueOff val="-139622"/>
                <a:satOff val="-4225"/>
                <a:lumOff val="27741"/>
                <a:alphaOff val="0"/>
                <a:shade val="51000"/>
                <a:satMod val="130000"/>
              </a:schemeClr>
            </a:gs>
            <a:gs pos="80000">
              <a:schemeClr val="accent4">
                <a:shade val="50000"/>
                <a:hueOff val="-139622"/>
                <a:satOff val="-4225"/>
                <a:lumOff val="27741"/>
                <a:alphaOff val="0"/>
                <a:shade val="93000"/>
                <a:satMod val="130000"/>
              </a:schemeClr>
            </a:gs>
            <a:gs pos="100000">
              <a:schemeClr val="accent4">
                <a:shade val="50000"/>
                <a:hueOff val="-139622"/>
                <a:satOff val="-4225"/>
                <a:lumOff val="2774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Bangla MN"/>
              <a:cs typeface="Bangla MN"/>
            </a:rPr>
            <a:t>Inter-Network Collaborations</a:t>
          </a:r>
          <a:endParaRPr lang="en-US" sz="2000" kern="1200" dirty="0">
            <a:latin typeface="Bangla MN"/>
            <a:cs typeface="Bangla MN"/>
          </a:endParaRPr>
        </a:p>
      </dsp:txBody>
      <dsp:txXfrm>
        <a:off x="2861071" y="1058173"/>
        <a:ext cx="2507456" cy="994226"/>
      </dsp:txXfrm>
    </dsp:sp>
    <dsp:sp modelId="{0D674609-44A5-4FC2-A753-AB443E7E0575}">
      <dsp:nvSpPr>
        <dsp:cNvPr id="0" name=""/>
        <dsp:cNvSpPr/>
      </dsp:nvSpPr>
      <dsp:spPr>
        <a:xfrm>
          <a:off x="2861071" y="2052399"/>
          <a:ext cx="2507456" cy="1415390"/>
        </a:xfrm>
        <a:prstGeom prst="rect">
          <a:avLst/>
        </a:prstGeom>
        <a:solidFill>
          <a:schemeClr val="accent4">
            <a:alpha val="90000"/>
            <a:tint val="55000"/>
            <a:hueOff val="0"/>
            <a:satOff val="0"/>
            <a:lumOff val="0"/>
            <a:alphaOff val="0"/>
          </a:schemeClr>
        </a:solidFill>
        <a:ln w="9525" cap="flat" cmpd="sng" algn="ctr">
          <a:solidFill>
            <a:schemeClr val="accent4">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smtClean="0"/>
            <a:t>Holistic intervention and support</a:t>
          </a:r>
          <a:endParaRPr lang="en-US" sz="2000" kern="1200" dirty="0"/>
        </a:p>
      </dsp:txBody>
      <dsp:txXfrm>
        <a:off x="2861071" y="2052399"/>
        <a:ext cx="2507456" cy="1415390"/>
      </dsp:txXfrm>
    </dsp:sp>
    <dsp:sp modelId="{EAAEC5F4-BDE1-4DBD-AA2C-0D39C3A194D0}">
      <dsp:nvSpPr>
        <dsp:cNvPr id="0" name=""/>
        <dsp:cNvSpPr/>
      </dsp:nvSpPr>
      <dsp:spPr>
        <a:xfrm>
          <a:off x="5719571" y="1058173"/>
          <a:ext cx="2507456" cy="994226"/>
        </a:xfrm>
        <a:prstGeom prst="rect">
          <a:avLst/>
        </a:prstGeom>
        <a:gradFill rotWithShape="0">
          <a:gsLst>
            <a:gs pos="0">
              <a:schemeClr val="accent4">
                <a:shade val="50000"/>
                <a:hueOff val="-139622"/>
                <a:satOff val="-4225"/>
                <a:lumOff val="27741"/>
                <a:alphaOff val="0"/>
                <a:shade val="51000"/>
                <a:satMod val="130000"/>
              </a:schemeClr>
            </a:gs>
            <a:gs pos="80000">
              <a:schemeClr val="accent4">
                <a:shade val="50000"/>
                <a:hueOff val="-139622"/>
                <a:satOff val="-4225"/>
                <a:lumOff val="27741"/>
                <a:alphaOff val="0"/>
                <a:shade val="93000"/>
                <a:satMod val="130000"/>
              </a:schemeClr>
            </a:gs>
            <a:gs pos="100000">
              <a:schemeClr val="accent4">
                <a:shade val="50000"/>
                <a:hueOff val="-139622"/>
                <a:satOff val="-4225"/>
                <a:lumOff val="2774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kern="1200" dirty="0" smtClean="0">
              <a:latin typeface="Bangla MN"/>
              <a:cs typeface="Bangla MN"/>
            </a:rPr>
            <a:t>Coordinated and Targeted Outreach</a:t>
          </a:r>
          <a:endParaRPr lang="en-US" sz="2000" kern="1200" dirty="0">
            <a:latin typeface="Bangla MN"/>
            <a:cs typeface="Bangla MN"/>
          </a:endParaRPr>
        </a:p>
      </dsp:txBody>
      <dsp:txXfrm>
        <a:off x="5719571" y="1058173"/>
        <a:ext cx="2507456" cy="994226"/>
      </dsp:txXfrm>
    </dsp:sp>
    <dsp:sp modelId="{4D44464E-AF60-4B21-9717-4DBBDD541D6C}">
      <dsp:nvSpPr>
        <dsp:cNvPr id="0" name=""/>
        <dsp:cNvSpPr/>
      </dsp:nvSpPr>
      <dsp:spPr>
        <a:xfrm>
          <a:off x="5719571" y="2052399"/>
          <a:ext cx="2507456" cy="1415390"/>
        </a:xfrm>
        <a:prstGeom prst="rect">
          <a:avLst/>
        </a:prstGeom>
        <a:solidFill>
          <a:schemeClr val="accent4">
            <a:alpha val="90000"/>
            <a:tint val="55000"/>
            <a:hueOff val="0"/>
            <a:satOff val="0"/>
            <a:lumOff val="0"/>
            <a:alphaOff val="0"/>
          </a:schemeClr>
        </a:solidFill>
        <a:ln w="9525" cap="flat" cmpd="sng" algn="ctr">
          <a:solidFill>
            <a:schemeClr val="accent4">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06680" tIns="106680" rIns="142240" bIns="160020" numCol="1" spcCol="1270" anchor="t" anchorCtr="0">
          <a:noAutofit/>
        </a:bodyPr>
        <a:lstStyle/>
        <a:p>
          <a:pPr marL="228600" lvl="1" indent="-228600" algn="ctr" defTabSz="889000">
            <a:lnSpc>
              <a:spcPct val="90000"/>
            </a:lnSpc>
            <a:spcBef>
              <a:spcPct val="0"/>
            </a:spcBef>
            <a:spcAft>
              <a:spcPct val="15000"/>
            </a:spcAft>
            <a:buChar char="••"/>
          </a:pPr>
          <a:r>
            <a:rPr lang="en-US" sz="2000" kern="1200" dirty="0" smtClean="0"/>
            <a:t>Inter-agency collaborations</a:t>
          </a:r>
          <a:endParaRPr lang="en-US" sz="2000" kern="1200" dirty="0"/>
        </a:p>
        <a:p>
          <a:pPr marL="228600" lvl="1" indent="-228600" algn="ctr" defTabSz="889000">
            <a:lnSpc>
              <a:spcPct val="90000"/>
            </a:lnSpc>
            <a:spcBef>
              <a:spcPct val="0"/>
            </a:spcBef>
            <a:spcAft>
              <a:spcPct val="15000"/>
            </a:spcAft>
            <a:buChar char="••"/>
          </a:pPr>
          <a:r>
            <a:rPr lang="en-US" sz="2000" kern="1200" dirty="0" smtClean="0"/>
            <a:t>Enhancing current partnerships</a:t>
          </a:r>
          <a:endParaRPr lang="en-US" sz="2000" kern="1200" dirty="0"/>
        </a:p>
      </dsp:txBody>
      <dsp:txXfrm>
        <a:off x="5719571" y="2052399"/>
        <a:ext cx="2507456" cy="14153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795146-B56A-4864-8210-B253F6E8AB92}">
      <dsp:nvSpPr>
        <dsp:cNvPr id="0" name=""/>
        <dsp:cNvSpPr/>
      </dsp:nvSpPr>
      <dsp:spPr>
        <a:xfrm>
          <a:off x="39" y="2370"/>
          <a:ext cx="3738748" cy="1495499"/>
        </a:xfrm>
        <a:prstGeom prst="rect">
          <a:avLst/>
        </a:prstGeom>
        <a:gradFill rotWithShape="0">
          <a:gsLst>
            <a:gs pos="0">
              <a:schemeClr val="accent4">
                <a:shade val="50000"/>
                <a:hueOff val="0"/>
                <a:satOff val="0"/>
                <a:lumOff val="0"/>
                <a:alphaOff val="0"/>
                <a:shade val="51000"/>
                <a:satMod val="130000"/>
              </a:schemeClr>
            </a:gs>
            <a:gs pos="80000">
              <a:schemeClr val="accent4">
                <a:shade val="50000"/>
                <a:hueOff val="0"/>
                <a:satOff val="0"/>
                <a:lumOff val="0"/>
                <a:alphaOff val="0"/>
                <a:shade val="93000"/>
                <a:satMod val="130000"/>
              </a:schemeClr>
            </a:gs>
            <a:gs pos="100000">
              <a:schemeClr val="accent4">
                <a:shade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kern="1200" dirty="0" smtClean="0">
              <a:latin typeface="Bangla MN"/>
              <a:cs typeface="Bangla MN"/>
            </a:rPr>
            <a:t>Financial Resources</a:t>
          </a:r>
          <a:endParaRPr lang="en-US" sz="3600" kern="1200" dirty="0">
            <a:latin typeface="Bangla MN"/>
            <a:cs typeface="Bangla MN"/>
          </a:endParaRPr>
        </a:p>
      </dsp:txBody>
      <dsp:txXfrm>
        <a:off x="39" y="2370"/>
        <a:ext cx="3738748" cy="1495499"/>
      </dsp:txXfrm>
    </dsp:sp>
    <dsp:sp modelId="{03F8C201-4898-493A-8DDB-78CC9BCAD854}">
      <dsp:nvSpPr>
        <dsp:cNvPr id="0" name=""/>
        <dsp:cNvSpPr/>
      </dsp:nvSpPr>
      <dsp:spPr>
        <a:xfrm>
          <a:off x="39" y="1497869"/>
          <a:ext cx="3738748" cy="2766960"/>
        </a:xfrm>
        <a:prstGeom prst="rect">
          <a:avLst/>
        </a:prstGeom>
        <a:solidFill>
          <a:schemeClr val="accent4">
            <a:alpha val="90000"/>
            <a:tint val="55000"/>
            <a:hueOff val="0"/>
            <a:satOff val="0"/>
            <a:lumOff val="0"/>
            <a:alphaOff val="0"/>
          </a:schemeClr>
        </a:solidFill>
        <a:ln w="9525" cap="flat" cmpd="sng" algn="ctr">
          <a:solidFill>
            <a:schemeClr val="accent4">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ctr" defTabSz="1244600">
            <a:lnSpc>
              <a:spcPct val="90000"/>
            </a:lnSpc>
            <a:spcBef>
              <a:spcPct val="0"/>
            </a:spcBef>
            <a:spcAft>
              <a:spcPct val="15000"/>
            </a:spcAft>
            <a:buChar char="••"/>
          </a:pPr>
          <a:r>
            <a:rPr lang="en-US" sz="2800" kern="1200" dirty="0" smtClean="0"/>
            <a:t>Tapping on MMCDF for capacity building to continuously enhance programme management and delivery</a:t>
          </a:r>
          <a:endParaRPr lang="en-US" sz="2800" kern="1200" dirty="0"/>
        </a:p>
      </dsp:txBody>
      <dsp:txXfrm>
        <a:off x="39" y="1497869"/>
        <a:ext cx="3738748" cy="2766960"/>
      </dsp:txXfrm>
    </dsp:sp>
    <dsp:sp modelId="{D6D782C1-9142-4709-AEDB-0EF0B2BB13F8}">
      <dsp:nvSpPr>
        <dsp:cNvPr id="0" name=""/>
        <dsp:cNvSpPr/>
      </dsp:nvSpPr>
      <dsp:spPr>
        <a:xfrm>
          <a:off x="4262212" y="2370"/>
          <a:ext cx="3738748" cy="1495499"/>
        </a:xfrm>
        <a:prstGeom prst="rect">
          <a:avLst/>
        </a:prstGeom>
        <a:gradFill rotWithShape="0">
          <a:gsLst>
            <a:gs pos="0">
              <a:schemeClr val="accent4">
                <a:shade val="50000"/>
                <a:hueOff val="-209432"/>
                <a:satOff val="-6337"/>
                <a:lumOff val="41612"/>
                <a:alphaOff val="0"/>
                <a:shade val="51000"/>
                <a:satMod val="130000"/>
              </a:schemeClr>
            </a:gs>
            <a:gs pos="80000">
              <a:schemeClr val="accent4">
                <a:shade val="50000"/>
                <a:hueOff val="-209432"/>
                <a:satOff val="-6337"/>
                <a:lumOff val="41612"/>
                <a:alphaOff val="0"/>
                <a:shade val="93000"/>
                <a:satMod val="130000"/>
              </a:schemeClr>
            </a:gs>
            <a:gs pos="100000">
              <a:schemeClr val="accent4">
                <a:shade val="50000"/>
                <a:hueOff val="-209432"/>
                <a:satOff val="-6337"/>
                <a:lumOff val="4161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6032" tIns="146304" rIns="256032" bIns="146304" numCol="1" spcCol="1270" anchor="ctr" anchorCtr="0">
          <a:noAutofit/>
        </a:bodyPr>
        <a:lstStyle/>
        <a:p>
          <a:pPr lvl="0" algn="ctr" defTabSz="1600200">
            <a:lnSpc>
              <a:spcPct val="90000"/>
            </a:lnSpc>
            <a:spcBef>
              <a:spcPct val="0"/>
            </a:spcBef>
            <a:spcAft>
              <a:spcPct val="35000"/>
            </a:spcAft>
          </a:pPr>
          <a:r>
            <a:rPr lang="en-US" sz="3600" kern="1200" dirty="0" smtClean="0">
              <a:latin typeface="Bangla MN"/>
              <a:cs typeface="Bangla MN"/>
            </a:rPr>
            <a:t>Physical Resources</a:t>
          </a:r>
          <a:endParaRPr lang="en-US" sz="3600" kern="1200" dirty="0">
            <a:latin typeface="Bangla MN"/>
            <a:cs typeface="Bangla MN"/>
          </a:endParaRPr>
        </a:p>
      </dsp:txBody>
      <dsp:txXfrm>
        <a:off x="4262212" y="2370"/>
        <a:ext cx="3738748" cy="1495499"/>
      </dsp:txXfrm>
    </dsp:sp>
    <dsp:sp modelId="{B1C5F2B8-6AD5-4204-99B5-AFCB8F14D689}">
      <dsp:nvSpPr>
        <dsp:cNvPr id="0" name=""/>
        <dsp:cNvSpPr/>
      </dsp:nvSpPr>
      <dsp:spPr>
        <a:xfrm>
          <a:off x="4262212" y="1497869"/>
          <a:ext cx="3738748" cy="2766960"/>
        </a:xfrm>
        <a:prstGeom prst="rect">
          <a:avLst/>
        </a:prstGeom>
        <a:solidFill>
          <a:schemeClr val="accent4">
            <a:alpha val="90000"/>
            <a:tint val="55000"/>
            <a:hueOff val="0"/>
            <a:satOff val="0"/>
            <a:lumOff val="0"/>
            <a:alphaOff val="0"/>
          </a:schemeClr>
        </a:solidFill>
        <a:ln w="9525" cap="flat" cmpd="sng" algn="ctr">
          <a:solidFill>
            <a:schemeClr val="accent4">
              <a:alpha val="90000"/>
              <a:tint val="55000"/>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49352" tIns="149352" rIns="199136" bIns="224028" numCol="1" spcCol="1270" anchor="t" anchorCtr="0">
          <a:noAutofit/>
        </a:bodyPr>
        <a:lstStyle/>
        <a:p>
          <a:pPr marL="285750" lvl="1" indent="-285750" algn="ctr" defTabSz="1244600">
            <a:lnSpc>
              <a:spcPct val="90000"/>
            </a:lnSpc>
            <a:spcBef>
              <a:spcPct val="0"/>
            </a:spcBef>
            <a:spcAft>
              <a:spcPct val="15000"/>
            </a:spcAft>
            <a:buChar char="••"/>
          </a:pPr>
          <a:r>
            <a:rPr lang="en-US" sz="2800" kern="1200" dirty="0" smtClean="0"/>
            <a:t>MENDAKI Integrated Hubs (MIH)</a:t>
          </a:r>
          <a:endParaRPr lang="en-US" sz="2800" kern="1200" dirty="0"/>
        </a:p>
      </dsp:txBody>
      <dsp:txXfrm>
        <a:off x="4262212" y="1497869"/>
        <a:ext cx="3738748" cy="27669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4B745C-FF03-411B-9AEC-7D43C4663E0A}">
      <dsp:nvSpPr>
        <dsp:cNvPr id="0" name=""/>
        <dsp:cNvSpPr/>
      </dsp:nvSpPr>
      <dsp:spPr>
        <a:xfrm>
          <a:off x="1786245" y="0"/>
          <a:ext cx="5257800" cy="5257800"/>
        </a:xfrm>
        <a:prstGeom prst="diamond">
          <a:avLst/>
        </a:prstGeom>
        <a:solidFill>
          <a:schemeClr val="accent4">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6C05E585-0E3D-485D-B43B-27D99B4E8F59}">
      <dsp:nvSpPr>
        <dsp:cNvPr id="0" name=""/>
        <dsp:cNvSpPr/>
      </dsp:nvSpPr>
      <dsp:spPr>
        <a:xfrm>
          <a:off x="2366391" y="499491"/>
          <a:ext cx="2050542" cy="205054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SG" sz="1900" b="1" kern="1200" dirty="0" smtClean="0">
              <a:latin typeface="+mn-lt"/>
              <a:cs typeface="Bangla MN"/>
            </a:rPr>
            <a:t>Growing &amp; Strengthening Organisations</a:t>
          </a:r>
          <a:endParaRPr lang="en-SG" sz="1900" b="1" kern="1200" dirty="0">
            <a:latin typeface="+mn-lt"/>
            <a:cs typeface="Bangla MN"/>
          </a:endParaRPr>
        </a:p>
      </dsp:txBody>
      <dsp:txXfrm>
        <a:off x="2466490" y="599590"/>
        <a:ext cx="1850344" cy="1850344"/>
      </dsp:txXfrm>
    </dsp:sp>
    <dsp:sp modelId="{39DD8559-74C1-4548-A639-21C3B94E27DE}">
      <dsp:nvSpPr>
        <dsp:cNvPr id="0" name=""/>
        <dsp:cNvSpPr/>
      </dsp:nvSpPr>
      <dsp:spPr>
        <a:xfrm>
          <a:off x="4574667" y="499491"/>
          <a:ext cx="2050542" cy="205054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SG" sz="1900" b="1" kern="1200" dirty="0" smtClean="0">
              <a:latin typeface="+mn-lt"/>
              <a:cs typeface="Bangla MN"/>
            </a:rPr>
            <a:t>Professionals  for the Sector - Attracting &amp; Growing Talent</a:t>
          </a:r>
          <a:endParaRPr lang="en-SG" sz="1900" b="1" kern="1200" dirty="0">
            <a:latin typeface="+mn-lt"/>
            <a:cs typeface="Bangla MN"/>
          </a:endParaRPr>
        </a:p>
      </dsp:txBody>
      <dsp:txXfrm>
        <a:off x="4674766" y="599590"/>
        <a:ext cx="1850344" cy="1850344"/>
      </dsp:txXfrm>
    </dsp:sp>
    <dsp:sp modelId="{A749E966-5B46-4595-A63B-106E378AE672}">
      <dsp:nvSpPr>
        <dsp:cNvPr id="0" name=""/>
        <dsp:cNvSpPr/>
      </dsp:nvSpPr>
      <dsp:spPr>
        <a:xfrm>
          <a:off x="2366391" y="2707767"/>
          <a:ext cx="2050542" cy="205054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SG" sz="1900" b="1" kern="1200" dirty="0" smtClean="0"/>
            <a:t>Harnessing strengths &amp; Sustaining Commitment – Nurturing &amp; Grooming Talent</a:t>
          </a:r>
        </a:p>
      </dsp:txBody>
      <dsp:txXfrm>
        <a:off x="2466490" y="2807866"/>
        <a:ext cx="1850344" cy="1850344"/>
      </dsp:txXfrm>
    </dsp:sp>
    <dsp:sp modelId="{D0EEF7C0-8A70-423C-AFE1-3AFE1126D018}">
      <dsp:nvSpPr>
        <dsp:cNvPr id="0" name=""/>
        <dsp:cNvSpPr/>
      </dsp:nvSpPr>
      <dsp:spPr>
        <a:xfrm>
          <a:off x="4574667" y="2707767"/>
          <a:ext cx="2050542" cy="2050542"/>
        </a:xfrm>
        <a:prstGeom prst="roundRect">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SG" sz="1900" b="1" kern="1200" dirty="0" smtClean="0"/>
            <a:t>Collaborative Learning &amp; Development: Leveraging on Strengths &amp; Expertise</a:t>
          </a:r>
          <a:endParaRPr lang="en-SG" sz="1900" b="1" kern="1200" dirty="0"/>
        </a:p>
      </dsp:txBody>
      <dsp:txXfrm>
        <a:off x="4674766" y="2807866"/>
        <a:ext cx="1850344" cy="185034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F4CD524B-B7BE-4728-96B5-B20446C749CF}" type="datetimeFigureOut">
              <a:rPr lang="en-SG" smtClean="0"/>
              <a:t>8/11/13</a:t>
            </a:fld>
            <a:endParaRPr lang="en-SG"/>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8782ABAD-B451-4164-935D-1CE5AE34B0EB}" type="slidenum">
              <a:rPr lang="en-SG" smtClean="0"/>
              <a:t>‹#›</a:t>
            </a:fld>
            <a:endParaRPr lang="en-SG"/>
          </a:p>
        </p:txBody>
      </p:sp>
    </p:spTree>
    <p:extLst>
      <p:ext uri="{BB962C8B-B14F-4D97-AF65-F5344CB8AC3E}">
        <p14:creationId xmlns:p14="http://schemas.microsoft.com/office/powerpoint/2010/main" val="29685907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t>
            </a:r>
            <a:r>
              <a:rPr lang="en-US" dirty="0" smtClean="0"/>
              <a:t>3-year community</a:t>
            </a:r>
            <a:r>
              <a:rPr lang="en-US" baseline="0" dirty="0" smtClean="0"/>
              <a:t> engagement-cum-review, from 2012 to 2014, draws from the discourse and outcomes @ CLF 2011, which points us towards the current reality for CLF and the initiatives that are required to bring CLF forward into the next decade.</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9EFBC8E4-7E01-4711-AA72-D44AC800BD7B}" type="slidenum">
              <a:rPr lang="en-SG" smtClean="0"/>
              <a:pPr/>
              <a:t>1</a:t>
            </a:fld>
            <a:endParaRPr lang="en-SG"/>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100" dirty="0" smtClean="0">
                <a:latin typeface="+mn-lt"/>
              </a:rPr>
              <a:t>Capacity Building</a:t>
            </a:r>
          </a:p>
          <a:p>
            <a:endParaRPr lang="en-US" sz="1100" dirty="0" smtClean="0">
              <a:latin typeface="+mn-lt"/>
            </a:endParaRPr>
          </a:p>
          <a:p>
            <a:r>
              <a:rPr lang="en-US" sz="1100" baseline="0" dirty="0" smtClean="0">
                <a:latin typeface="+mn-lt"/>
              </a:rPr>
              <a:t>The recommendations made by the networks primarily address the need to have more and better intervention.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1"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baseline="0" dirty="0" smtClean="0">
                <a:latin typeface="+mn-lt"/>
              </a:rPr>
              <a:t>MMVS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mn-lt"/>
              </a:rPr>
              <a:t>For instance in leveling up the capacity of the MMVS, YDN proposed the pairing up of new MM youth agencies with established non-MM youth agencies as a response to the low number of MM youth agencies in addressing the needs of high- and very-high level needs youth. This will allow new MM youth agencies to ‘fast track’ their skills upgrading and also strengthen their presence in the higher level needs category.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aseline="0" dirty="0" smtClean="0">
                <a:latin typeface="+mn-lt"/>
              </a:rPr>
              <a:t>For current MM youth agencies, their capacities should be continuously strengthened by investing in the development of </a:t>
            </a:r>
            <a:r>
              <a:rPr lang="en-US" sz="1100" baseline="0" dirty="0" err="1" smtClean="0">
                <a:latin typeface="+mn-lt"/>
              </a:rPr>
              <a:t>specialised</a:t>
            </a:r>
            <a:r>
              <a:rPr lang="en-US" sz="1100" baseline="0" dirty="0" smtClean="0">
                <a:latin typeface="+mn-lt"/>
              </a:rPr>
              <a:t> skills and expertise through the provision of necessary trainings. These trainings will be done in collaboration with established local and overseas agencies and individuals. Most importantly, by adequately equipping MM youth agencies with the necessary expertise, they will be able to take on national </a:t>
            </a:r>
            <a:r>
              <a:rPr lang="en-US" sz="1100" baseline="0" dirty="0" err="1" smtClean="0">
                <a:latin typeface="+mn-lt"/>
              </a:rPr>
              <a:t>programmes</a:t>
            </a:r>
            <a:r>
              <a:rPr lang="en-US" sz="1100" baseline="0" dirty="0" smtClean="0">
                <a:latin typeface="+mn-lt"/>
              </a:rPr>
              <a:t> such as Enhance Step-Up A and B. This in turn will provide MM youth agencies with access to national funding while serving the needs of MM youth.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baseline="0" dirty="0" smtClean="0">
                <a:latin typeface="+mn-lt"/>
              </a:rPr>
              <a:t>Secretariat/</a:t>
            </a:r>
            <a:r>
              <a:rPr lang="en-US" sz="1100" b="1" baseline="0" dirty="0" err="1" smtClean="0">
                <a:latin typeface="+mn-lt"/>
              </a:rPr>
              <a:t>Organisation</a:t>
            </a:r>
            <a:endParaRPr lang="en-US" sz="1100" b="1"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baseline="0" dirty="0" smtClean="0">
                <a:latin typeface="+mn-lt"/>
              </a:rPr>
              <a:t>It is also useful to continuously build the capacity of the Secretariat/</a:t>
            </a:r>
            <a:r>
              <a:rPr lang="en-US" sz="1100" b="0" baseline="0" dirty="0" err="1" smtClean="0">
                <a:latin typeface="+mn-lt"/>
              </a:rPr>
              <a:t>Organisation</a:t>
            </a:r>
            <a:r>
              <a:rPr lang="en-US" sz="1100" b="0" baseline="0" dirty="0" smtClean="0">
                <a:latin typeface="+mn-lt"/>
              </a:rPr>
              <a:t>. EDN proposed the need to enhance the monitoring and evaluation mechanism to support partners in conducting evaluation, collation and data processing to ensure programme fidelity. </a:t>
            </a:r>
            <a:r>
              <a:rPr lang="en-US" sz="1100" b="0" baseline="0" dirty="0" smtClean="0">
                <a:latin typeface="+mn-lt"/>
                <a:cs typeface="Times New Roman"/>
              </a:rPr>
              <a:t>By s</a:t>
            </a:r>
            <a:r>
              <a:rPr lang="en-US" sz="1100" dirty="0" smtClean="0">
                <a:latin typeface="+mn-lt"/>
                <a:ea typeface="Calibri"/>
                <a:cs typeface="Times New Roman"/>
              </a:rPr>
              <a:t>trengthening</a:t>
            </a:r>
            <a:r>
              <a:rPr lang="en-US" sz="1100" baseline="0" dirty="0" smtClean="0">
                <a:latin typeface="+mn-lt"/>
                <a:ea typeface="Calibri"/>
                <a:cs typeface="Times New Roman"/>
              </a:rPr>
              <a:t> the</a:t>
            </a:r>
            <a:r>
              <a:rPr lang="en-US" sz="1100" dirty="0" smtClean="0">
                <a:latin typeface="+mn-lt"/>
                <a:ea typeface="Calibri"/>
                <a:cs typeface="Times New Roman"/>
              </a:rPr>
              <a:t> internal </a:t>
            </a:r>
            <a:r>
              <a:rPr lang="en-US" sz="1100" dirty="0" err="1" smtClean="0">
                <a:latin typeface="+mn-lt"/>
                <a:ea typeface="Calibri"/>
                <a:cs typeface="Times New Roman"/>
              </a:rPr>
              <a:t>organisational</a:t>
            </a:r>
            <a:r>
              <a:rPr lang="en-US" sz="1100" dirty="0" smtClean="0">
                <a:latin typeface="+mn-lt"/>
                <a:ea typeface="Calibri"/>
                <a:cs typeface="Times New Roman"/>
              </a:rPr>
              <a:t> systems and processes,</a:t>
            </a:r>
            <a:r>
              <a:rPr lang="en-US" sz="1100" baseline="0" dirty="0" smtClean="0">
                <a:latin typeface="+mn-lt"/>
                <a:ea typeface="Calibri"/>
                <a:cs typeface="Times New Roman"/>
              </a:rPr>
              <a:t> it will </a:t>
            </a:r>
            <a:r>
              <a:rPr lang="en-US" sz="1100" dirty="0" smtClean="0">
                <a:latin typeface="+mn-lt"/>
                <a:ea typeface="Calibri"/>
                <a:cs typeface="Times New Roman"/>
              </a:rPr>
              <a:t>lead to stronger performance, with the ability to adapt and continue to develop over time.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Calibri"/>
              <a:cs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latin typeface="+mn-lt"/>
                <a:ea typeface="Calibri"/>
                <a:cs typeface="Times New Roman"/>
              </a:rPr>
              <a:t>Beneficiaries</a:t>
            </a:r>
          </a:p>
          <a:p>
            <a:pPr marL="0" marR="0" indent="0" algn="l" defTabSz="914400" rtl="0" eaLnBrk="1" fontAlgn="auto" latinLnBrk="0" hangingPunct="1">
              <a:lnSpc>
                <a:spcPct val="100000"/>
              </a:lnSpc>
              <a:spcBef>
                <a:spcPts val="0"/>
              </a:spcBef>
              <a:spcAft>
                <a:spcPts val="0"/>
              </a:spcAft>
              <a:buClrTx/>
              <a:buSzTx/>
              <a:buFontTx/>
              <a:buNone/>
              <a:tabLst/>
              <a:defRPr/>
            </a:pPr>
            <a:r>
              <a:rPr lang="en-US" sz="1100" b="0" dirty="0" smtClean="0">
                <a:latin typeface="+mn-lt"/>
                <a:ea typeface="Calibri"/>
                <a:cs typeface="Times New Roman"/>
              </a:rPr>
              <a:t>Capacity</a:t>
            </a:r>
            <a:r>
              <a:rPr lang="en-US" sz="1100" b="0" baseline="0" dirty="0" smtClean="0">
                <a:latin typeface="+mn-lt"/>
                <a:ea typeface="Calibri"/>
                <a:cs typeface="Times New Roman"/>
              </a:rPr>
              <a:t> of our beneficiaries are also important. For example, </a:t>
            </a:r>
            <a:r>
              <a:rPr lang="en-US" sz="1100" b="0" baseline="0" dirty="0" err="1" smtClean="0">
                <a:latin typeface="+mn-lt"/>
                <a:ea typeface="Calibri"/>
                <a:cs typeface="Times New Roman"/>
              </a:rPr>
              <a:t>EmN</a:t>
            </a:r>
            <a:r>
              <a:rPr lang="en-US" sz="1100" b="0" baseline="0" dirty="0" smtClean="0">
                <a:latin typeface="+mn-lt"/>
                <a:ea typeface="Calibri"/>
                <a:cs typeface="Times New Roman"/>
              </a:rPr>
              <a:t> proposed the need to build the capacity of aspiring PMEs through </a:t>
            </a:r>
            <a:r>
              <a:rPr lang="en-US" sz="1100" b="0" baseline="0" dirty="0" err="1" smtClean="0">
                <a:latin typeface="+mn-lt"/>
                <a:ea typeface="Calibri"/>
                <a:cs typeface="Times New Roman"/>
              </a:rPr>
              <a:t>programmes</a:t>
            </a:r>
            <a:r>
              <a:rPr lang="en-US" sz="1100" b="0" baseline="0" dirty="0" smtClean="0">
                <a:latin typeface="+mn-lt"/>
                <a:ea typeface="Calibri"/>
                <a:cs typeface="Times New Roman"/>
              </a:rPr>
              <a:t> and training that support the transition for workers into PME jobs. (e.g. imparting skills, such as leadership, people management and networking, that are required of PME jobs). Similarly, parents can be better equipped to leverage on opportunities available for their children</a:t>
            </a:r>
            <a:endParaRPr lang="en-US" sz="1100" b="0" dirty="0" smtClean="0">
              <a:latin typeface="+mn-lt"/>
              <a:ea typeface="Calibri"/>
              <a:cs typeface="Times New Roman"/>
            </a:endParaRPr>
          </a:p>
        </p:txBody>
      </p:sp>
      <p:sp>
        <p:nvSpPr>
          <p:cNvPr id="4" name="Slide Number Placeholder 3"/>
          <p:cNvSpPr>
            <a:spLocks noGrp="1"/>
          </p:cNvSpPr>
          <p:nvPr>
            <p:ph type="sldNum" sz="quarter" idx="10"/>
          </p:nvPr>
        </p:nvSpPr>
        <p:spPr/>
        <p:txBody>
          <a:bodyPr/>
          <a:lstStyle/>
          <a:p>
            <a:fld id="{01379772-FEBF-43A3-A782-6391457EA08F}" type="slidenum">
              <a:rPr lang="en-US" smtClean="0"/>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CLF Secretariat continues to be the coordinating body for all the four networks, to ensure a systematic and streamlined transfer of knowledge, information and resources. The CLF Secretariat would also focus on the future directed development of CLF, particularly in matters of Capacity Building, ownership and governance, partnership and community engagement.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Secretariat hopes to be able to continue the rhetorical engagement and commitment to managing the allocation of the Capability Development Fund by MMCDF, towards supporting the development and enhancement of </a:t>
            </a:r>
            <a:r>
              <a:rPr lang="en-US" sz="1200" kern="1200" dirty="0" err="1" smtClean="0">
                <a:solidFill>
                  <a:schemeClr val="tx1"/>
                </a:solidFill>
                <a:latin typeface="+mn-lt"/>
                <a:ea typeface="+mn-ea"/>
                <a:cs typeface="+mn-cs"/>
              </a:rPr>
              <a:t>sectoral</a:t>
            </a:r>
            <a:r>
              <a:rPr lang="en-US" sz="1200" kern="1200" dirty="0" smtClean="0">
                <a:solidFill>
                  <a:schemeClr val="tx1"/>
                </a:solidFill>
                <a:latin typeface="+mn-lt"/>
                <a:ea typeface="+mn-ea"/>
                <a:cs typeface="+mn-cs"/>
              </a:rPr>
              <a:t> knowledge and expertise in the MMVS.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
            </a:r>
            <a:br>
              <a:rPr lang="en-US" sz="1200" kern="1200" dirty="0" smtClean="0">
                <a:solidFill>
                  <a:schemeClr val="tx1"/>
                </a:solidFill>
                <a:latin typeface="+mn-lt"/>
                <a:ea typeface="+mn-ea"/>
                <a:cs typeface="+mn-cs"/>
              </a:rPr>
            </a:br>
            <a:r>
              <a:rPr lang="en-US" sz="1200" kern="1200" dirty="0" smtClean="0">
                <a:solidFill>
                  <a:schemeClr val="tx1"/>
                </a:solidFill>
                <a:latin typeface="+mn-lt"/>
                <a:ea typeface="+mn-ea"/>
                <a:cs typeface="+mn-cs"/>
              </a:rPr>
              <a:t>The CLF Secretariat will serve as the central strategic planner overseeing key areas such as capacity and capability development, funding and infrastructure/resource planning. These would involve areas such as governance and best practices, outcome monitoring and assessment of performance. This initiative would enable members to improve accountability, and to align </a:t>
            </a:r>
            <a:r>
              <a:rPr lang="en-US" sz="1200" kern="1200" dirty="0" err="1" smtClean="0">
                <a:solidFill>
                  <a:schemeClr val="tx1"/>
                </a:solidFill>
                <a:latin typeface="+mn-lt"/>
                <a:ea typeface="+mn-ea"/>
                <a:cs typeface="+mn-cs"/>
              </a:rPr>
              <a:t>programmes</a:t>
            </a:r>
            <a:r>
              <a:rPr lang="en-US" sz="1200" kern="1200" dirty="0" smtClean="0">
                <a:solidFill>
                  <a:schemeClr val="tx1"/>
                </a:solidFill>
                <a:latin typeface="+mn-lt"/>
                <a:ea typeface="+mn-ea"/>
                <a:cs typeface="+mn-cs"/>
              </a:rPr>
              <a:t>, processes and resources to their strategic goals.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As a first step towards advocating and enabling MMOs to tap on the $0.6 million capability development fund as part of MMCDF, the CLF Secretariat organized a needs analysis of the MMVS capacity building efforts, define outcomes and developed a framework for Capacity Building in the MMVS. </a:t>
            </a:r>
          </a:p>
          <a:p>
            <a:endParaRPr lang="en-US" dirty="0"/>
          </a:p>
        </p:txBody>
      </p:sp>
      <p:sp>
        <p:nvSpPr>
          <p:cNvPr id="4" name="Slide Number Placeholder 3"/>
          <p:cNvSpPr>
            <a:spLocks noGrp="1"/>
          </p:cNvSpPr>
          <p:nvPr>
            <p:ph type="sldNum" sz="quarter" idx="10"/>
          </p:nvPr>
        </p:nvSpPr>
        <p:spPr/>
        <p:txBody>
          <a:bodyPr/>
          <a:lstStyle/>
          <a:p>
            <a:fld id="{85DA9B1F-B948-4C3F-B4A3-91AAC11481ED}"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SG" sz="1200" b="0" i="0" u="none" strike="noStrike" kern="1200" baseline="0" dirty="0" smtClean="0">
                <a:solidFill>
                  <a:schemeClr val="tx1"/>
                </a:solidFill>
                <a:latin typeface="+mn-lt"/>
                <a:ea typeface="+mn-ea"/>
                <a:cs typeface="+mn-cs"/>
              </a:rPr>
              <a:t>As a first step towards advocating and enabling MMOs to tap on the $0.6 million capability development fund as part of MMCDF, the CLF Secretariat, organized a needs analysis of the MMVS capacity building efforts, define outcomes and developed a framework for Capacity Building in the</a:t>
            </a:r>
          </a:p>
          <a:p>
            <a:r>
              <a:rPr lang="en-SG" sz="1200" b="0" i="0" u="none" strike="noStrike" kern="1200" baseline="0" dirty="0" smtClean="0">
                <a:solidFill>
                  <a:schemeClr val="tx1"/>
                </a:solidFill>
                <a:latin typeface="+mn-lt"/>
                <a:ea typeface="+mn-ea"/>
                <a:cs typeface="+mn-cs"/>
              </a:rPr>
              <a:t>MMVS.</a:t>
            </a:r>
            <a:r>
              <a:rPr lang="en-US" sz="1200" kern="1200" dirty="0" smtClean="0">
                <a:solidFill>
                  <a:schemeClr val="tx1"/>
                </a:solidFill>
                <a:latin typeface="+mn-lt"/>
                <a:ea typeface="+mn-ea"/>
                <a:cs typeface="+mn-cs"/>
              </a:rPr>
              <a:t>A total of 30 MMOs were identified by </a:t>
            </a:r>
            <a:r>
              <a:rPr lang="en-US" sz="1200" kern="1200" dirty="0" err="1" smtClean="0">
                <a:solidFill>
                  <a:schemeClr val="tx1"/>
                </a:solidFill>
                <a:latin typeface="+mn-lt"/>
                <a:ea typeface="+mn-ea"/>
                <a:cs typeface="+mn-cs"/>
              </a:rPr>
              <a:t>Yayasan</a:t>
            </a:r>
            <a:r>
              <a:rPr lang="en-US" sz="1200" kern="1200" dirty="0" smtClean="0">
                <a:solidFill>
                  <a:schemeClr val="tx1"/>
                </a:solidFill>
                <a:latin typeface="+mn-lt"/>
                <a:ea typeface="+mn-ea"/>
                <a:cs typeface="+mn-cs"/>
              </a:rPr>
              <a:t> MENDAKI. These MMOs were known to provide social services and assistance to the community, with many focusing on the needy, vulnerable and disadvantaged members and families in the community.  </a:t>
            </a:r>
            <a:endParaRPr lang="en-US" sz="1200"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latin typeface="+mn-lt"/>
              <a:ea typeface="+mn-ea"/>
              <a:cs typeface="+mn-cs"/>
            </a:endParaRPr>
          </a:p>
          <a:p>
            <a:r>
              <a:rPr lang="en-US" sz="1200" b="0" kern="1200" dirty="0" smtClean="0">
                <a:solidFill>
                  <a:schemeClr val="tx1"/>
                </a:solidFill>
                <a:latin typeface="+mn-lt"/>
                <a:ea typeface="+mn-ea"/>
                <a:cs typeface="+mn-cs"/>
              </a:rPr>
              <a:t>The age of MMOs ranged from six months to 109 years old.  One third of the MMOs were in the 40 to 60 year age group, and 64.5 years was the mode.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While the age of </a:t>
            </a:r>
            <a:r>
              <a:rPr lang="en-US" sz="1200" kern="1200" dirty="0" err="1" smtClean="0">
                <a:solidFill>
                  <a:schemeClr val="tx1"/>
                </a:solidFill>
                <a:latin typeface="+mn-lt"/>
                <a:ea typeface="+mn-ea"/>
                <a:cs typeface="+mn-cs"/>
              </a:rPr>
              <a:t>organisation</a:t>
            </a:r>
            <a:r>
              <a:rPr lang="en-US" sz="1200" kern="1200" dirty="0" smtClean="0">
                <a:solidFill>
                  <a:schemeClr val="tx1"/>
                </a:solidFill>
                <a:latin typeface="+mn-lt"/>
                <a:ea typeface="+mn-ea"/>
                <a:cs typeface="+mn-cs"/>
              </a:rPr>
              <a:t> alone might not determine effectiveness in fulfilling its mission, it would provide context in </a:t>
            </a:r>
            <a:r>
              <a:rPr lang="en-US" sz="1200" kern="1200" dirty="0" err="1" smtClean="0">
                <a:solidFill>
                  <a:schemeClr val="tx1"/>
                </a:solidFill>
                <a:latin typeface="+mn-lt"/>
                <a:ea typeface="+mn-ea"/>
                <a:cs typeface="+mn-cs"/>
              </a:rPr>
              <a:t>customising</a:t>
            </a:r>
            <a:r>
              <a:rPr lang="en-US" sz="1200" kern="1200" dirty="0" smtClean="0">
                <a:solidFill>
                  <a:schemeClr val="tx1"/>
                </a:solidFill>
                <a:latin typeface="+mn-lt"/>
                <a:ea typeface="+mn-ea"/>
                <a:cs typeface="+mn-cs"/>
              </a:rPr>
              <a:t> capacity building efforts.  The position of the MMO in the organisational life cycle would determine the type of capacity building efforts needed, be it in terms of resources for expansion and diversification of services, or specialised competency building in strengthening existing human capital, or even strategic planning consultancy to review vision and mission in light of changing socio-political realities.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DA9B1F-B948-4C3F-B4A3-91AAC11481ED}"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The range of services reflects the need for skilled manpower with both</a:t>
            </a:r>
            <a:r>
              <a:rPr lang="en-US" sz="1200" b="1" kern="1200" dirty="0" smtClean="0">
                <a:solidFill>
                  <a:schemeClr val="tx1"/>
                </a:solidFill>
                <a:latin typeface="+mn-lt"/>
                <a:ea typeface="+mn-ea"/>
                <a:cs typeface="+mn-cs"/>
              </a:rPr>
              <a:t> core/foundational</a:t>
            </a:r>
            <a:r>
              <a:rPr lang="en-US" sz="1200" kern="1200" dirty="0" smtClean="0">
                <a:solidFill>
                  <a:schemeClr val="tx1"/>
                </a:solidFill>
                <a:latin typeface="+mn-lt"/>
                <a:ea typeface="+mn-ea"/>
                <a:cs typeface="+mn-cs"/>
              </a:rPr>
              <a:t> and </a:t>
            </a:r>
            <a:r>
              <a:rPr lang="en-US" sz="1200" b="1" kern="1200" dirty="0" smtClean="0">
                <a:solidFill>
                  <a:schemeClr val="tx1"/>
                </a:solidFill>
                <a:latin typeface="+mn-lt"/>
                <a:ea typeface="+mn-ea"/>
                <a:cs typeface="+mn-cs"/>
              </a:rPr>
              <a:t>advanced/</a:t>
            </a:r>
            <a:r>
              <a:rPr lang="en-US" sz="1200" b="1" kern="1200" dirty="0" err="1" smtClean="0">
                <a:solidFill>
                  <a:schemeClr val="tx1"/>
                </a:solidFill>
                <a:latin typeface="+mn-lt"/>
                <a:ea typeface="+mn-ea"/>
                <a:cs typeface="+mn-cs"/>
              </a:rPr>
              <a:t>specialised</a:t>
            </a:r>
            <a:r>
              <a:rPr lang="en-US" sz="1200" kern="1200" dirty="0" smtClean="0">
                <a:solidFill>
                  <a:schemeClr val="tx1"/>
                </a:solidFill>
                <a:latin typeface="+mn-lt"/>
                <a:ea typeface="+mn-ea"/>
                <a:cs typeface="+mn-cs"/>
              </a:rPr>
              <a:t> competencies.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type of social services offered also reflect an urgent and continuous need for competent </a:t>
            </a:r>
            <a:r>
              <a:rPr lang="en-US" sz="1200" b="1" kern="1200" dirty="0" smtClean="0">
                <a:solidFill>
                  <a:schemeClr val="tx1"/>
                </a:solidFill>
                <a:latin typeface="+mn-lt"/>
                <a:ea typeface="+mn-ea"/>
                <a:cs typeface="+mn-cs"/>
              </a:rPr>
              <a:t>supervision and support</a:t>
            </a:r>
            <a:r>
              <a:rPr lang="en-US" sz="1200" kern="1200" dirty="0" smtClean="0">
                <a:solidFill>
                  <a:schemeClr val="tx1"/>
                </a:solidFill>
                <a:latin typeface="+mn-lt"/>
                <a:ea typeface="+mn-ea"/>
                <a:cs typeface="+mn-cs"/>
              </a:rPr>
              <a:t> of frontline staff to prevent the risk of staff burnout, malpractice and other practice issues.</a:t>
            </a:r>
          </a:p>
          <a:p>
            <a:r>
              <a:rPr lang="en-US" sz="1200" kern="1200" dirty="0" smtClean="0">
                <a:solidFill>
                  <a:schemeClr val="tx1"/>
                </a:solidFill>
                <a:latin typeface="+mn-lt"/>
                <a:ea typeface="+mn-ea"/>
                <a:cs typeface="+mn-cs"/>
              </a:rPr>
              <a:t>Capacity building efforts would need to develop and enhance </a:t>
            </a:r>
            <a:r>
              <a:rPr lang="en-US" sz="1200" b="1" kern="1200" dirty="0" smtClean="0">
                <a:solidFill>
                  <a:schemeClr val="tx1"/>
                </a:solidFill>
                <a:latin typeface="+mn-lt"/>
                <a:ea typeface="+mn-ea"/>
                <a:cs typeface="+mn-cs"/>
              </a:rPr>
              <a:t>leadership and governance</a:t>
            </a:r>
            <a:r>
              <a:rPr lang="en-US" sz="1200" kern="1200" dirty="0" smtClean="0">
                <a:solidFill>
                  <a:schemeClr val="tx1"/>
                </a:solidFill>
                <a:latin typeface="+mn-lt"/>
                <a:ea typeface="+mn-ea"/>
                <a:cs typeface="+mn-cs"/>
              </a:rPr>
              <a:t> competencies, including strategic planning and visioning, environmental scanning to ensure relevance and sustainability.  Resource planning and management, operational and ethical management and administration would also be critical.</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DA9B1F-B948-4C3F-B4A3-91AAC11481ED}"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CLF endorses a capacity building framework that addresses three integrated and reinforcing components: </a:t>
            </a:r>
            <a:r>
              <a:rPr lang="en-US" sz="1200" i="1" kern="1200" dirty="0" smtClean="0">
                <a:solidFill>
                  <a:schemeClr val="tx1"/>
                </a:solidFill>
                <a:latin typeface="+mn-lt"/>
                <a:ea typeface="+mn-ea"/>
                <a:cs typeface="+mn-cs"/>
              </a:rPr>
              <a:t>individual</a:t>
            </a:r>
            <a:r>
              <a:rPr lang="en-US" sz="1200" kern="1200" dirty="0" smtClean="0">
                <a:solidFill>
                  <a:schemeClr val="tx1"/>
                </a:solidFill>
                <a:latin typeface="+mn-lt"/>
                <a:ea typeface="+mn-ea"/>
                <a:cs typeface="+mn-cs"/>
              </a:rPr>
              <a:t>, </a:t>
            </a:r>
            <a:r>
              <a:rPr lang="en-US" sz="1200" i="1" kern="1200" dirty="0" smtClean="0">
                <a:solidFill>
                  <a:schemeClr val="tx1"/>
                </a:solidFill>
                <a:latin typeface="+mn-lt"/>
                <a:ea typeface="+mn-ea"/>
                <a:cs typeface="+mn-cs"/>
              </a:rPr>
              <a:t>organizational</a:t>
            </a:r>
            <a:r>
              <a:rPr lang="en-US" sz="1200" kern="1200" dirty="0" smtClean="0">
                <a:solidFill>
                  <a:schemeClr val="tx1"/>
                </a:solidFill>
                <a:latin typeface="+mn-lt"/>
                <a:ea typeface="+mn-ea"/>
                <a:cs typeface="+mn-cs"/>
              </a:rPr>
              <a:t>, and </a:t>
            </a:r>
            <a:r>
              <a:rPr lang="en-US" sz="1200" i="1" kern="1200" dirty="0" smtClean="0">
                <a:solidFill>
                  <a:schemeClr val="tx1"/>
                </a:solidFill>
                <a:latin typeface="+mn-lt"/>
                <a:ea typeface="+mn-ea"/>
                <a:cs typeface="+mn-cs"/>
              </a:rPr>
              <a:t>systems</a:t>
            </a:r>
            <a:r>
              <a:rPr lang="en-US" sz="1200" kern="1200" dirty="0" smtClean="0">
                <a:solidFill>
                  <a:schemeClr val="tx1"/>
                </a:solidFill>
                <a:latin typeface="+mn-lt"/>
                <a:ea typeface="+mn-ea"/>
                <a:cs typeface="+mn-cs"/>
              </a:rPr>
              <a:t> within CLF. The conceptual framework for capacity building stresses the interrelationship of the three components – the individual, organizational and systems – often requiring concurrent and sustained capacity strengthening of all levels over time. </a:t>
            </a: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85DA9B1F-B948-4C3F-B4A3-91AAC11481ED}"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framework provides an overarching vision for the strengthening of CLF’s capacity to respond efficiently and effectively to the community challenges.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In g</a:t>
            </a:r>
            <a:r>
              <a:rPr lang="en-SG" dirty="0" smtClean="0"/>
              <a:t>rowing &amp; strengthening organisations, </a:t>
            </a:r>
            <a:r>
              <a:rPr lang="en-SG" sz="1200" b="0" i="0" u="none" strike="noStrike" kern="1200" baseline="0" dirty="0" smtClean="0">
                <a:solidFill>
                  <a:schemeClr val="tx1"/>
                </a:solidFill>
                <a:latin typeface="+mn-lt"/>
                <a:ea typeface="+mn-ea"/>
                <a:cs typeface="+mn-cs"/>
              </a:rPr>
              <a:t>good governance and leadership is critical and must be put in place. Some of the proposed areas of capacity</a:t>
            </a:r>
          </a:p>
          <a:p>
            <a:r>
              <a:rPr lang="en-SG" sz="1200" b="0" i="0" u="none" strike="noStrike" kern="1200" baseline="0" dirty="0" smtClean="0">
                <a:solidFill>
                  <a:schemeClr val="tx1"/>
                </a:solidFill>
                <a:latin typeface="+mn-lt"/>
                <a:ea typeface="+mn-ea"/>
                <a:cs typeface="+mn-cs"/>
              </a:rPr>
              <a:t>strengthening at multi levels by CLF, </a:t>
            </a:r>
            <a:r>
              <a:rPr lang="en-SG" sz="1200" b="0" i="0" u="none" strike="noStrike" kern="1200" baseline="0" dirty="0" err="1" smtClean="0">
                <a:solidFill>
                  <a:schemeClr val="tx1"/>
                </a:solidFill>
                <a:latin typeface="+mn-lt"/>
                <a:ea typeface="+mn-ea"/>
                <a:cs typeface="+mn-cs"/>
              </a:rPr>
              <a:t>vis</a:t>
            </a:r>
            <a:r>
              <a:rPr lang="en-SG" sz="1200" b="0" i="0" u="none" strike="noStrike" kern="1200" baseline="0" dirty="0" smtClean="0">
                <a:solidFill>
                  <a:schemeClr val="tx1"/>
                </a:solidFill>
                <a:latin typeface="+mn-lt"/>
                <a:ea typeface="+mn-ea"/>
                <a:cs typeface="+mn-cs"/>
              </a:rPr>
              <a:t> a-</a:t>
            </a:r>
            <a:r>
              <a:rPr lang="en-SG" sz="1200" b="0" i="0" u="none" strike="noStrike" kern="1200" baseline="0" dirty="0" err="1" smtClean="0">
                <a:solidFill>
                  <a:schemeClr val="tx1"/>
                </a:solidFill>
                <a:latin typeface="+mn-lt"/>
                <a:ea typeface="+mn-ea"/>
                <a:cs typeface="+mn-cs"/>
              </a:rPr>
              <a:t>vis</a:t>
            </a:r>
            <a:r>
              <a:rPr lang="en-SG" sz="1200" b="0" i="0" u="none" strike="noStrike" kern="1200" baseline="0" dirty="0" smtClean="0">
                <a:solidFill>
                  <a:schemeClr val="tx1"/>
                </a:solidFill>
                <a:latin typeface="+mn-lt"/>
                <a:ea typeface="+mn-ea"/>
                <a:cs typeface="+mn-cs"/>
              </a:rPr>
              <a:t> existing national initiatives and current activities include governance consultancy, enhancing existing leadership &amp; grooming leadership or strategic planning &amp; review consultancy.</a:t>
            </a:r>
          </a:p>
          <a:p>
            <a:pPr lvl="0"/>
            <a:endParaRPr lang="en-SG" sz="1200" b="0" i="0" u="none" strike="noStrike" kern="1200" baseline="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The challenges of attracting trained manpower are real not just for the MMVS but across the voluntary welfare sector. The capacity building framework would thus need to look into developing or tapping on various supply streams to ensure a steady flow of manpower for the MMVS. Some of the recommendations include alternative pathways for training and education to ensure supply of MMs professionals for MMVS and registry of contract professionals.</a:t>
            </a:r>
          </a:p>
          <a:p>
            <a:endParaRPr lang="en-SG" sz="1200" b="0" i="0" u="none" strike="noStrike" kern="1200" baseline="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Under nurturing and grooming talent within the MMVS, it is recognised that competitive compensation and benefits are factors that might influence career decisions, and studies are needed to determine how strong the influence is for staff in the MMVS. Staff training and development plans thus need to be mapped out, and planning could be facilitated with the availability of competency and training roadmap, talent management system and career development guidance and assessment.</a:t>
            </a:r>
          </a:p>
          <a:p>
            <a:endParaRPr lang="en-SG" sz="1200" b="0" i="0" u="none" strike="noStrike" kern="1200" baseline="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Good capacity building efforts are peer-connected and allow for exchange of knowledge and information across agencies, within and across sectors. Recommendations to leverage on the strengths and expertise of the community, the sector and beyond include externships, agency visits and learning and networking platforms.</a:t>
            </a:r>
          </a:p>
          <a:p>
            <a:endParaRPr lang="en-SG" sz="1200" b="0" i="0" u="none" strike="noStrike" kern="1200" baseline="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Capacity building efforts leverage on existing strengths and resources of national and community resources, including those of the MMOs. The CLF Review, an initiative of CLF community engagement efforts, would be pertinent to the future development and sustainability of CLF. The review process would give CLF partners the opportunity for cognitive, affective and social development, and to ensure that CLF partners remain inclusive and relevant in the national context and to the changing needs of the Malay/Muslim community.</a:t>
            </a:r>
          </a:p>
          <a:p>
            <a:endParaRPr lang="en-SG" sz="1200" b="0" i="0" u="none" strike="noStrike" kern="1200" baseline="0" dirty="0" smtClean="0">
              <a:solidFill>
                <a:schemeClr val="tx1"/>
              </a:solidFill>
              <a:latin typeface="+mn-lt"/>
              <a:ea typeface="+mn-ea"/>
              <a:cs typeface="+mn-cs"/>
            </a:endParaRPr>
          </a:p>
          <a:p>
            <a:r>
              <a:rPr lang="en-SG" sz="1200" b="0" i="0" u="none" strike="noStrike" kern="1200" baseline="0" dirty="0" smtClean="0">
                <a:solidFill>
                  <a:schemeClr val="tx1"/>
                </a:solidFill>
                <a:latin typeface="+mn-lt"/>
                <a:ea typeface="+mn-ea"/>
                <a:cs typeface="+mn-cs"/>
              </a:rPr>
              <a:t>I would like to express my appreciation to Chairman, CLF Steering Committee for the support and guidance given to the Secretariat. Also thanks to Chairman and members of the Advisory Committee, co-chairmen of the 4 CLF networks and the members of the review committee, for their tireless contributions. To the CLF partners, let’s continue this journey together.</a:t>
            </a:r>
          </a:p>
          <a:p>
            <a:endParaRPr lang="en-SG" sz="1200" b="0" i="0" u="none" strike="noStrike" kern="1200" baseline="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5DA9B1F-B948-4C3F-B4A3-91AAC11481ED}" type="slidenum">
              <a:rPr lang="en-US" smtClean="0"/>
              <a:pPr/>
              <a:t>15</a:t>
            </a:fld>
            <a:endParaRPr lang="en-US"/>
          </a:p>
        </p:txBody>
      </p:sp>
    </p:spTree>
    <p:extLst>
      <p:ext uri="{BB962C8B-B14F-4D97-AF65-F5344CB8AC3E}">
        <p14:creationId xmlns:p14="http://schemas.microsoft.com/office/powerpoint/2010/main" val="3110208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The CLF Secretariat </a:t>
            </a:r>
            <a:r>
              <a:rPr lang="en-US" sz="1200" kern="1200" dirty="0" err="1" smtClean="0">
                <a:solidFill>
                  <a:schemeClr val="tx1"/>
                </a:solidFill>
                <a:latin typeface="+mn-lt"/>
                <a:ea typeface="+mn-ea"/>
                <a:cs typeface="+mn-cs"/>
              </a:rPr>
              <a:t>conceptualised</a:t>
            </a:r>
            <a:r>
              <a:rPr lang="en-US" sz="1200" kern="1200" dirty="0" smtClean="0">
                <a:solidFill>
                  <a:schemeClr val="tx1"/>
                </a:solidFill>
                <a:latin typeface="+mn-lt"/>
                <a:ea typeface="+mn-ea"/>
                <a:cs typeface="+mn-cs"/>
              </a:rPr>
              <a:t> and implemented a two-year review work plan in three areas; </a:t>
            </a:r>
            <a:r>
              <a:rPr lang="en-US" sz="1200" kern="1200" dirty="0" err="1" smtClean="0">
                <a:solidFill>
                  <a:schemeClr val="tx1"/>
                </a:solidFill>
                <a:latin typeface="+mn-lt"/>
                <a:ea typeface="+mn-ea"/>
                <a:cs typeface="+mn-cs"/>
              </a:rPr>
              <a:t>Programme</a:t>
            </a:r>
            <a:r>
              <a:rPr lang="en-US" sz="1200" kern="1200" dirty="0" smtClean="0">
                <a:solidFill>
                  <a:schemeClr val="tx1"/>
                </a:solidFill>
                <a:latin typeface="+mn-lt"/>
                <a:ea typeface="+mn-ea"/>
                <a:cs typeface="+mn-cs"/>
              </a:rPr>
              <a:t> Management, Resource Planning and Capacity Building. Partners from within and beyond the Malay Muslim Voluntary Sector (MMVS) were invited to participate and contribute to the CLF Review beginning 2012, with a focus on establishing the effectiveness of CLF </a:t>
            </a:r>
            <a:r>
              <a:rPr lang="en-US" sz="1200" kern="1200" dirty="0" err="1" smtClean="0">
                <a:solidFill>
                  <a:schemeClr val="tx1"/>
                </a:solidFill>
                <a:latin typeface="+mn-lt"/>
                <a:ea typeface="+mn-ea"/>
                <a:cs typeface="+mn-cs"/>
              </a:rPr>
              <a:t>programmes</a:t>
            </a:r>
            <a:r>
              <a:rPr lang="en-US" sz="1200" kern="1200" dirty="0" smtClean="0">
                <a:solidFill>
                  <a:schemeClr val="tx1"/>
                </a:solidFill>
                <a:latin typeface="+mn-lt"/>
                <a:ea typeface="+mn-ea"/>
                <a:cs typeface="+mn-cs"/>
              </a:rPr>
              <a:t> through a case study research method, and to work together towards a Network Review Report in 2013, outlining their vision for developments to close the service and capability gaps, to review ongoing CLF </a:t>
            </a:r>
            <a:r>
              <a:rPr lang="en-US" sz="1200" kern="1200" dirty="0" err="1" smtClean="0">
                <a:solidFill>
                  <a:schemeClr val="tx1"/>
                </a:solidFill>
                <a:latin typeface="+mn-lt"/>
                <a:ea typeface="+mn-ea"/>
                <a:cs typeface="+mn-cs"/>
              </a:rPr>
              <a:t>programmes</a:t>
            </a:r>
            <a:r>
              <a:rPr lang="en-US" sz="1200" kern="1200" dirty="0" smtClean="0">
                <a:solidFill>
                  <a:schemeClr val="tx1"/>
                </a:solidFill>
                <a:latin typeface="+mn-lt"/>
                <a:ea typeface="+mn-ea"/>
                <a:cs typeface="+mn-cs"/>
              </a:rPr>
              <a:t> and on the basis of an analysis of the identified gaps, propose recommendations that CLF would wish to take.</a:t>
            </a:r>
          </a:p>
          <a:p>
            <a:endParaRPr lang="en-SG" dirty="0" smtClean="0"/>
          </a:p>
          <a:p>
            <a:r>
              <a:rPr lang="en-SG" dirty="0" smtClean="0"/>
              <a:t>The</a:t>
            </a:r>
            <a:r>
              <a:rPr lang="en-SG" baseline="0" dirty="0" smtClean="0"/>
              <a:t> review within the </a:t>
            </a:r>
            <a:r>
              <a:rPr lang="en-SG" b="1" baseline="0" dirty="0" smtClean="0"/>
              <a:t>larger framework of a community engagement</a:t>
            </a:r>
            <a:r>
              <a:rPr lang="en-SG" baseline="0" dirty="0" smtClean="0"/>
              <a:t> initiative</a:t>
            </a:r>
            <a:r>
              <a:rPr lang="en-US" baseline="0" dirty="0" smtClean="0"/>
              <a:t> was </a:t>
            </a:r>
            <a:r>
              <a:rPr lang="en-US" dirty="0" smtClean="0"/>
              <a:t>built on the theoretical premise of the </a:t>
            </a:r>
            <a:r>
              <a:rPr lang="en-US" b="1" dirty="0" smtClean="0"/>
              <a:t>Asset-based Community Development (ABCD)</a:t>
            </a:r>
            <a:r>
              <a:rPr lang="en-US" dirty="0" smtClean="0"/>
              <a:t> as a </a:t>
            </a:r>
            <a:r>
              <a:rPr lang="en-US" b="1" dirty="0" smtClean="0"/>
              <a:t>strategy for community-driven development</a:t>
            </a:r>
            <a:r>
              <a:rPr lang="en-US" dirty="0" smtClean="0"/>
              <a:t>. </a:t>
            </a:r>
          </a:p>
          <a:p>
            <a:endParaRPr lang="en-US" dirty="0" smtClean="0"/>
          </a:p>
          <a:p>
            <a:r>
              <a:rPr lang="en-US" baseline="0" dirty="0" smtClean="0"/>
              <a:t>The </a:t>
            </a:r>
            <a:r>
              <a:rPr lang="en-US" b="1" baseline="0" dirty="0" smtClean="0"/>
              <a:t>framework</a:t>
            </a:r>
            <a:r>
              <a:rPr lang="en-US" baseline="0" dirty="0" smtClean="0"/>
              <a:t> is built on a </a:t>
            </a:r>
            <a:endParaRPr lang="en-SG" baseline="0" dirty="0" smtClean="0"/>
          </a:p>
          <a:p>
            <a:pPr marL="228600" indent="-228600">
              <a:buNone/>
            </a:pPr>
            <a:r>
              <a:rPr lang="en-SG" b="1" baseline="0" dirty="0" smtClean="0"/>
              <a:t>3 prong approach </a:t>
            </a:r>
            <a:r>
              <a:rPr lang="en-SG" baseline="0" dirty="0" smtClean="0"/>
              <a:t>which offers </a:t>
            </a:r>
            <a:r>
              <a:rPr lang="en-SG" b="1" baseline="0" dirty="0" smtClean="0"/>
              <a:t>2 strategies </a:t>
            </a:r>
            <a:r>
              <a:rPr lang="en-SG" baseline="0" dirty="0" smtClean="0"/>
              <a:t>- a </a:t>
            </a:r>
            <a:r>
              <a:rPr lang="en-SG" b="1" baseline="0" dirty="0" smtClean="0"/>
              <a:t>review of CLF </a:t>
            </a:r>
            <a:r>
              <a:rPr lang="en-SG" baseline="0" dirty="0" smtClean="0"/>
              <a:t>and a </a:t>
            </a:r>
            <a:r>
              <a:rPr lang="en-SG" b="1" baseline="0" dirty="0" smtClean="0"/>
              <a:t>capacity building opportunity </a:t>
            </a:r>
            <a:r>
              <a:rPr lang="en-SG" baseline="0" dirty="0" smtClean="0"/>
              <a:t>through Learning Journey</a:t>
            </a:r>
          </a:p>
          <a:p>
            <a:pPr marL="228600" indent="-228600">
              <a:buNone/>
            </a:pPr>
            <a:endParaRPr lang="en-SG" baseline="0" dirty="0" smtClean="0"/>
          </a:p>
          <a:p>
            <a:pPr marL="228600" indent="-228600">
              <a:buNone/>
            </a:pPr>
            <a:r>
              <a:rPr lang="en-SG" baseline="0" dirty="0" smtClean="0"/>
              <a:t>The </a:t>
            </a:r>
            <a:r>
              <a:rPr lang="en-SG" b="1" baseline="0" dirty="0" smtClean="0"/>
              <a:t>findings and recommendations</a:t>
            </a:r>
            <a:r>
              <a:rPr lang="en-SG" baseline="0" dirty="0" smtClean="0"/>
              <a:t> from both strategies would affect 2 areas: </a:t>
            </a:r>
          </a:p>
          <a:p>
            <a:pPr marL="228600" indent="-228600">
              <a:buNone/>
            </a:pPr>
            <a:r>
              <a:rPr lang="en-SG" baseline="0" dirty="0" smtClean="0"/>
              <a:t>(1)the </a:t>
            </a:r>
            <a:r>
              <a:rPr lang="en-SG" b="1" baseline="0" dirty="0" smtClean="0"/>
              <a:t>programmes</a:t>
            </a:r>
            <a:r>
              <a:rPr lang="en-SG" baseline="0" dirty="0" smtClean="0"/>
              <a:t> and </a:t>
            </a:r>
            <a:r>
              <a:rPr lang="en-SG" b="1" baseline="0" dirty="0" smtClean="0"/>
              <a:t>overall network functions </a:t>
            </a:r>
            <a:endParaRPr lang="en-SG" b="0" baseline="0" dirty="0" smtClean="0"/>
          </a:p>
          <a:p>
            <a:pPr marL="228600" indent="-228600">
              <a:buNone/>
            </a:pPr>
            <a:r>
              <a:rPr lang="en-SG" baseline="0" dirty="0" smtClean="0"/>
              <a:t>(2)the </a:t>
            </a:r>
            <a:r>
              <a:rPr lang="en-SG" b="1" baseline="0" dirty="0" smtClean="0"/>
              <a:t>role of the CLF Sec </a:t>
            </a:r>
            <a:r>
              <a:rPr lang="en-SG" baseline="0" dirty="0" smtClean="0"/>
              <a:t>in terms of how we can be more effective in facilitating the closing the gaps within the MMVS.</a:t>
            </a:r>
          </a:p>
          <a:p>
            <a:pPr marL="228600" indent="-228600">
              <a:buNone/>
            </a:pPr>
            <a:endParaRPr lang="en-SG" baseline="0" dirty="0" smtClean="0"/>
          </a:p>
          <a:p>
            <a:r>
              <a:rPr lang="en-US" sz="1200" kern="1200" dirty="0" smtClean="0">
                <a:solidFill>
                  <a:schemeClr val="tx1"/>
                </a:solidFill>
                <a:latin typeface="+mn-lt"/>
                <a:ea typeface="+mn-ea"/>
                <a:cs typeface="+mn-cs"/>
              </a:rPr>
              <a:t>The </a:t>
            </a:r>
            <a:r>
              <a:rPr lang="en-US" sz="1200" b="1" kern="1200" dirty="0" smtClean="0">
                <a:solidFill>
                  <a:schemeClr val="tx1"/>
                </a:solidFill>
                <a:latin typeface="+mn-lt"/>
                <a:ea typeface="+mn-ea"/>
                <a:cs typeface="+mn-cs"/>
              </a:rPr>
              <a:t>case studies and Network Review </a:t>
            </a:r>
            <a:r>
              <a:rPr lang="en-US" sz="1200" kern="1200" dirty="0" smtClean="0">
                <a:solidFill>
                  <a:schemeClr val="tx1"/>
                </a:solidFill>
                <a:latin typeface="+mn-lt"/>
                <a:ea typeface="+mn-ea"/>
                <a:cs typeface="+mn-cs"/>
              </a:rPr>
              <a:t>approach was meant to </a:t>
            </a:r>
            <a:r>
              <a:rPr lang="en-US" sz="1200" b="1" kern="1200" dirty="0" smtClean="0">
                <a:solidFill>
                  <a:schemeClr val="tx1"/>
                </a:solidFill>
                <a:latin typeface="+mn-lt"/>
                <a:ea typeface="+mn-ea"/>
                <a:cs typeface="+mn-cs"/>
              </a:rPr>
              <a:t>create opportunities for </a:t>
            </a:r>
            <a:r>
              <a:rPr lang="en-US" sz="1200" kern="1200" dirty="0" smtClean="0">
                <a:solidFill>
                  <a:schemeClr val="tx1"/>
                </a:solidFill>
                <a:latin typeface="+mn-lt"/>
                <a:ea typeface="+mn-ea"/>
                <a:cs typeface="+mn-cs"/>
              </a:rPr>
              <a:t>and </a:t>
            </a:r>
            <a:r>
              <a:rPr lang="en-US" sz="1200" b="1" kern="1200" dirty="0" smtClean="0">
                <a:solidFill>
                  <a:schemeClr val="tx1"/>
                </a:solidFill>
                <a:latin typeface="+mn-lt"/>
                <a:ea typeface="+mn-ea"/>
                <a:cs typeface="+mn-cs"/>
              </a:rPr>
              <a:t>make community engagement accessible </a:t>
            </a:r>
            <a:r>
              <a:rPr lang="en-US" sz="1200" kern="1200" dirty="0" smtClean="0">
                <a:solidFill>
                  <a:schemeClr val="tx1"/>
                </a:solidFill>
                <a:latin typeface="+mn-lt"/>
                <a:ea typeface="+mn-ea"/>
                <a:cs typeface="+mn-cs"/>
              </a:rPr>
              <a:t>to CLF partners, so that they can </a:t>
            </a:r>
            <a:r>
              <a:rPr lang="en-US" sz="1200" b="1" kern="1200" dirty="0" smtClean="0">
                <a:solidFill>
                  <a:schemeClr val="tx1"/>
                </a:solidFill>
                <a:latin typeface="+mn-lt"/>
                <a:ea typeface="+mn-ea"/>
                <a:cs typeface="+mn-cs"/>
              </a:rPr>
              <a:t>strengthen their sense of belonging </a:t>
            </a:r>
            <a:r>
              <a:rPr lang="en-US" sz="1200" kern="1200" dirty="0" smtClean="0">
                <a:solidFill>
                  <a:schemeClr val="tx1"/>
                </a:solidFill>
                <a:latin typeface="+mn-lt"/>
                <a:ea typeface="+mn-ea"/>
                <a:cs typeface="+mn-cs"/>
              </a:rPr>
              <a:t>to CLF and </a:t>
            </a:r>
            <a:r>
              <a:rPr lang="en-US" sz="1200" b="1" kern="1200" dirty="0" smtClean="0">
                <a:solidFill>
                  <a:schemeClr val="tx1"/>
                </a:solidFill>
                <a:latin typeface="+mn-lt"/>
                <a:ea typeface="+mn-ea"/>
                <a:cs typeface="+mn-cs"/>
              </a:rPr>
              <a:t>connection</a:t>
            </a:r>
            <a:r>
              <a:rPr lang="en-US" sz="1200" kern="1200" dirty="0" smtClean="0">
                <a:solidFill>
                  <a:schemeClr val="tx1"/>
                </a:solidFill>
                <a:latin typeface="+mn-lt"/>
                <a:ea typeface="+mn-ea"/>
                <a:cs typeface="+mn-cs"/>
              </a:rPr>
              <a:t> with the community.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case studies </a:t>
            </a:r>
            <a:r>
              <a:rPr lang="en-US" sz="1200" b="1" kern="1200" dirty="0" smtClean="0">
                <a:solidFill>
                  <a:schemeClr val="tx1"/>
                </a:solidFill>
                <a:latin typeface="+mn-lt"/>
                <a:ea typeface="+mn-ea"/>
                <a:cs typeface="+mn-cs"/>
              </a:rPr>
              <a:t>pointed us</a:t>
            </a:r>
            <a:r>
              <a:rPr lang="en-US" sz="1200" kern="1200" dirty="0" smtClean="0">
                <a:solidFill>
                  <a:schemeClr val="tx1"/>
                </a:solidFill>
                <a:latin typeface="+mn-lt"/>
                <a:ea typeface="+mn-ea"/>
                <a:cs typeface="+mn-cs"/>
              </a:rPr>
              <a:t> towards how we can improve in terms of </a:t>
            </a:r>
            <a:r>
              <a:rPr lang="en-US" sz="1200" b="1" kern="1200" dirty="0" err="1" smtClean="0">
                <a:solidFill>
                  <a:schemeClr val="tx1"/>
                </a:solidFill>
                <a:latin typeface="+mn-lt"/>
                <a:ea typeface="+mn-ea"/>
                <a:cs typeface="+mn-cs"/>
              </a:rPr>
              <a:t>programme</a:t>
            </a:r>
            <a:r>
              <a:rPr lang="en-US" sz="1200" b="1" kern="1200" dirty="0" smtClean="0">
                <a:solidFill>
                  <a:schemeClr val="tx1"/>
                </a:solidFill>
                <a:latin typeface="+mn-lt"/>
                <a:ea typeface="+mn-ea"/>
                <a:cs typeface="+mn-cs"/>
              </a:rPr>
              <a:t> efficacy and effectiveness</a:t>
            </a:r>
            <a:r>
              <a:rPr lang="en-US" sz="1200" kern="1200" dirty="0" smtClean="0">
                <a:solidFill>
                  <a:schemeClr val="tx1"/>
                </a:solidFill>
                <a:latin typeface="+mn-lt"/>
                <a:ea typeface="+mn-ea"/>
                <a:cs typeface="+mn-cs"/>
              </a:rPr>
              <a:t>.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Network Review would enable us to </a:t>
            </a:r>
            <a:r>
              <a:rPr lang="en-US" sz="1200" b="1" kern="1200" dirty="0" smtClean="0">
                <a:solidFill>
                  <a:schemeClr val="tx1"/>
                </a:solidFill>
                <a:latin typeface="+mn-lt"/>
                <a:ea typeface="+mn-ea"/>
                <a:cs typeface="+mn-cs"/>
              </a:rPr>
              <a:t>identify service and capability gaps</a:t>
            </a:r>
            <a:r>
              <a:rPr lang="en-US" sz="1200" kern="1200" dirty="0" smtClean="0">
                <a:solidFill>
                  <a:schemeClr val="tx1"/>
                </a:solidFill>
                <a:latin typeface="+mn-lt"/>
                <a:ea typeface="+mn-ea"/>
                <a:cs typeface="+mn-cs"/>
              </a:rPr>
              <a:t>, emerging trends and current issues surrounding the MMVS vis-à-vis the overall social service sector. </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a:t>
            </a:r>
            <a:r>
              <a:rPr lang="en-US" sz="1200" b="1" kern="1200" dirty="0" err="1" smtClean="0">
                <a:solidFill>
                  <a:schemeClr val="tx1"/>
                </a:solidFill>
                <a:latin typeface="+mn-lt"/>
                <a:ea typeface="+mn-ea"/>
                <a:cs typeface="+mn-cs"/>
              </a:rPr>
              <a:t>learnings</a:t>
            </a:r>
            <a:r>
              <a:rPr lang="en-US" sz="1200" kern="1200" dirty="0" smtClean="0">
                <a:solidFill>
                  <a:schemeClr val="tx1"/>
                </a:solidFill>
                <a:latin typeface="+mn-lt"/>
                <a:ea typeface="+mn-ea"/>
                <a:cs typeface="+mn-cs"/>
              </a:rPr>
              <a:t> and findings from the case studies, Network Review, and Learning Journey will point us towards a needs analysis of each network in the 3 key areas of </a:t>
            </a:r>
            <a:r>
              <a:rPr lang="en-US" sz="1200" b="1" kern="1200" dirty="0" smtClean="0">
                <a:solidFill>
                  <a:schemeClr val="tx1"/>
                </a:solidFill>
                <a:latin typeface="+mn-lt"/>
                <a:ea typeface="+mn-ea"/>
                <a:cs typeface="+mn-cs"/>
              </a:rPr>
              <a:t>capacity building</a:t>
            </a:r>
            <a:r>
              <a:rPr lang="en-US" sz="1200" kern="1200" dirty="0" smtClean="0">
                <a:solidFill>
                  <a:schemeClr val="tx1"/>
                </a:solidFill>
                <a:latin typeface="+mn-lt"/>
                <a:ea typeface="+mn-ea"/>
                <a:cs typeface="+mn-cs"/>
              </a:rPr>
              <a:t>, </a:t>
            </a:r>
            <a:r>
              <a:rPr lang="en-US" sz="1200" b="1" kern="1200" dirty="0" smtClean="0">
                <a:solidFill>
                  <a:schemeClr val="tx1"/>
                </a:solidFill>
                <a:latin typeface="+mn-lt"/>
                <a:ea typeface="+mn-ea"/>
                <a:cs typeface="+mn-cs"/>
              </a:rPr>
              <a:t>resource planning</a:t>
            </a:r>
            <a:r>
              <a:rPr lang="en-US" sz="1200" kern="1200" dirty="0" smtClean="0">
                <a:solidFill>
                  <a:schemeClr val="tx1"/>
                </a:solidFill>
                <a:latin typeface="+mn-lt"/>
                <a:ea typeface="+mn-ea"/>
                <a:cs typeface="+mn-cs"/>
              </a:rPr>
              <a:t> and </a:t>
            </a:r>
            <a:r>
              <a:rPr lang="en-US" sz="1200" b="1" kern="1200" dirty="0" err="1" smtClean="0">
                <a:solidFill>
                  <a:schemeClr val="tx1"/>
                </a:solidFill>
                <a:latin typeface="+mn-lt"/>
                <a:ea typeface="+mn-ea"/>
                <a:cs typeface="+mn-cs"/>
              </a:rPr>
              <a:t>programme</a:t>
            </a:r>
            <a:r>
              <a:rPr lang="en-US" sz="1200" b="1" kern="1200" dirty="0" smtClean="0">
                <a:solidFill>
                  <a:schemeClr val="tx1"/>
                </a:solidFill>
                <a:latin typeface="+mn-lt"/>
                <a:ea typeface="+mn-ea"/>
                <a:cs typeface="+mn-cs"/>
              </a:rPr>
              <a:t> management</a:t>
            </a:r>
            <a:r>
              <a:rPr lang="en-US" sz="1200" kern="1200" dirty="0" smtClean="0">
                <a:solidFill>
                  <a:schemeClr val="tx1"/>
                </a:solidFill>
                <a:latin typeface="+mn-lt"/>
                <a:ea typeface="+mn-ea"/>
                <a:cs typeface="+mn-cs"/>
              </a:rPr>
              <a:t>.  </a:t>
            </a:r>
          </a:p>
          <a:p>
            <a:pPr marL="228600" indent="-228600">
              <a:buNone/>
            </a:pPr>
            <a:endParaRPr lang="en-SG" baseline="0" dirty="0" smtClean="0"/>
          </a:p>
          <a:p>
            <a:pPr marL="228600" indent="-228600">
              <a:buNone/>
            </a:pPr>
            <a:endParaRPr lang="en-SG" baseline="0" dirty="0" smtClean="0"/>
          </a:p>
          <a:p>
            <a:pPr marL="228600" indent="-228600">
              <a:buNone/>
            </a:pPr>
            <a:endParaRPr lang="en-SG" dirty="0"/>
          </a:p>
        </p:txBody>
      </p:sp>
      <p:sp>
        <p:nvSpPr>
          <p:cNvPr id="4" name="Slide Number Placeholder 3"/>
          <p:cNvSpPr>
            <a:spLocks noGrp="1"/>
          </p:cNvSpPr>
          <p:nvPr>
            <p:ph type="sldNum" sz="quarter" idx="10"/>
          </p:nvPr>
        </p:nvSpPr>
        <p:spPr/>
        <p:txBody>
          <a:bodyPr/>
          <a:lstStyle/>
          <a:p>
            <a:fld id="{9EFBC8E4-7E01-4711-AA72-D44AC800BD7B}" type="slidenum">
              <a:rPr lang="en-SG" smtClean="0">
                <a:solidFill>
                  <a:prstClr val="black"/>
                </a:solidFill>
              </a:rPr>
              <a:pPr/>
              <a:t>2</a:t>
            </a:fld>
            <a:endParaRPr lang="en-SG">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1100" baseline="0" dirty="0" smtClean="0"/>
              <a:t>At the CLF Convention in 2012 last year, we shared on the outcome of the Phase 1 of the review process.</a:t>
            </a:r>
          </a:p>
          <a:p>
            <a:pPr marL="0" marR="0" indent="0" algn="l" defTabSz="914400" rtl="0" eaLnBrk="1" fontAlgn="auto" latinLnBrk="0" hangingPunct="1">
              <a:lnSpc>
                <a:spcPct val="100000"/>
              </a:lnSpc>
              <a:spcBef>
                <a:spcPts val="0"/>
              </a:spcBef>
              <a:spcAft>
                <a:spcPts val="0"/>
              </a:spcAft>
              <a:buClrTx/>
              <a:buSzTx/>
              <a:buFontTx/>
              <a:buNone/>
              <a:tabLst/>
              <a:defRPr/>
            </a:pPr>
            <a:endParaRPr lang="en-SG" sz="1100" dirty="0" smtClean="0"/>
          </a:p>
          <a:p>
            <a:r>
              <a:rPr lang="en-US" sz="1100" dirty="0" smtClean="0"/>
              <a:t>In the second phase, the network reviews were conducted. Various current trends</a:t>
            </a:r>
            <a:r>
              <a:rPr lang="en-US" sz="1100" baseline="0" dirty="0" smtClean="0"/>
              <a:t> and issues affecting the Malay/Muslim community were highlighted and brought to attention through the network review. These findings had been shared in details with partners at the Pre-CLF session on 22 Oct. Here I will just briefly </a:t>
            </a:r>
            <a:r>
              <a:rPr lang="en-US" sz="1100" baseline="0" dirty="0" err="1" smtClean="0"/>
              <a:t>summarise</a:t>
            </a:r>
            <a:r>
              <a:rPr lang="en-US" sz="1100" baseline="0" dirty="0" smtClean="0"/>
              <a:t> the key findings.</a:t>
            </a:r>
          </a:p>
          <a:p>
            <a:endParaRPr lang="en-US" sz="1100" baseline="0" dirty="0" smtClean="0"/>
          </a:p>
          <a:p>
            <a:r>
              <a:rPr lang="en-US" sz="1100" baseline="0" dirty="0" smtClean="0"/>
              <a:t>With these trends and issues in mind, we are able to dig deeper and identify the range of service gaps that exist within the Malay Muslim Voluntary Sector. Moving forward, recommendations in the three areas mentioned based on the scanning of current trends and issues.</a:t>
            </a:r>
            <a:endParaRPr lang="en-US" sz="1100" b="1" dirty="0" smtClean="0"/>
          </a:p>
          <a:p>
            <a:endParaRPr lang="en-US" sz="1100" b="1" dirty="0" smtClean="0"/>
          </a:p>
          <a:p>
            <a:r>
              <a:rPr lang="en-US" sz="1100" b="0" dirty="0" smtClean="0"/>
              <a:t>Ladies</a:t>
            </a:r>
            <a:r>
              <a:rPr lang="en-US" sz="1100" b="0" baseline="0" dirty="0" smtClean="0"/>
              <a:t> and gentlemen, in the final analysis, what emerges clearly and strongly is the critical attention we need to give in strengthening the family as an institution. In order to appreciate the potential of the FDN work, I will present the key points of deliberation of the other 3 networks first.</a:t>
            </a:r>
          </a:p>
          <a:p>
            <a:endParaRPr lang="en-US" sz="1100" b="0" dirty="0" smtClean="0"/>
          </a:p>
          <a:p>
            <a:endParaRPr lang="en-US" sz="1100" baseline="0" dirty="0" smtClean="0"/>
          </a:p>
          <a:p>
            <a:r>
              <a:rPr lang="en-US" sz="1100" b="1" baseline="0" dirty="0" smtClean="0"/>
              <a:t>The Youth Development Network</a:t>
            </a:r>
          </a:p>
          <a:p>
            <a:r>
              <a:rPr lang="en-US" sz="1100" dirty="0" smtClean="0"/>
              <a:t>The network review done by YDN</a:t>
            </a:r>
            <a:r>
              <a:rPr lang="en-US" sz="1100" baseline="0" dirty="0" smtClean="0"/>
              <a:t> was based on the general classification of youths into 4 categories, the rationale for which is captured in the report</a:t>
            </a:r>
          </a:p>
          <a:p>
            <a:endParaRPr lang="en-US" sz="1100" baseline="0" dirty="0" smtClean="0"/>
          </a:p>
          <a:p>
            <a:pPr marL="280406" indent="-280406">
              <a:buAutoNum type="romanLcPeriod"/>
            </a:pPr>
            <a:r>
              <a:rPr lang="en-US" sz="1100" baseline="0" dirty="0" smtClean="0"/>
              <a:t>First the Low-level needs: generally able to cope except for difficulties every now and then in school and relationships at school and at home</a:t>
            </a:r>
          </a:p>
          <a:p>
            <a:pPr marL="280406" indent="-280406"/>
            <a:r>
              <a:rPr lang="en-US" sz="1100" baseline="0" dirty="0" smtClean="0"/>
              <a:t>	(</a:t>
            </a:r>
            <a:r>
              <a:rPr lang="en-US" sz="1100" baseline="0" dirty="0" smtClean="0">
                <a:sym typeface="Wingdings" pitchFamily="2" charset="2"/>
              </a:rPr>
              <a:t> estimated 2000-3000 MM youths)</a:t>
            </a:r>
            <a:endParaRPr lang="en-US" sz="1100" baseline="0" dirty="0" smtClean="0"/>
          </a:p>
          <a:p>
            <a:pPr marL="280406" indent="-280406">
              <a:buAutoNum type="romanLcPeriod"/>
            </a:pPr>
            <a:r>
              <a:rPr lang="en-US" sz="1100" baseline="0" dirty="0" smtClean="0"/>
              <a:t>Second, the Mid-level needs: students identified by schools with high truancy rate and requiring additional school social work support and at risk of dropping out of school</a:t>
            </a:r>
          </a:p>
          <a:p>
            <a:pPr marL="280406" indent="-280406"/>
            <a:r>
              <a:rPr lang="en-US" sz="1100" baseline="0" dirty="0" smtClean="0"/>
              <a:t>	(</a:t>
            </a:r>
            <a:r>
              <a:rPr lang="en-US" sz="1100" baseline="0" dirty="0" smtClean="0">
                <a:sym typeface="Wingdings" pitchFamily="2" charset="2"/>
              </a:rPr>
              <a:t> estimated 1600-2000 MM youths)</a:t>
            </a:r>
            <a:endParaRPr lang="en-US" sz="1100" baseline="0" dirty="0" smtClean="0"/>
          </a:p>
          <a:p>
            <a:pPr marL="280406" indent="-280406">
              <a:buAutoNum type="romanLcPeriod"/>
            </a:pPr>
            <a:r>
              <a:rPr lang="en-US" sz="1100" baseline="0" dirty="0" smtClean="0"/>
              <a:t>Third the High-level needs: OSY and those who are facing multiple social and familial issues</a:t>
            </a:r>
          </a:p>
          <a:p>
            <a:pPr marL="280406" indent="-280406"/>
            <a:r>
              <a:rPr lang="en-US" sz="1100" baseline="0" dirty="0" smtClean="0"/>
              <a:t>	(</a:t>
            </a:r>
            <a:r>
              <a:rPr lang="en-US" sz="1100" baseline="0" dirty="0" smtClean="0">
                <a:sym typeface="Wingdings" pitchFamily="2" charset="2"/>
              </a:rPr>
              <a:t> estimated 1200-2000 MM youths)</a:t>
            </a:r>
            <a:endParaRPr lang="en-US" sz="1100" baseline="0" dirty="0" smtClean="0"/>
          </a:p>
          <a:p>
            <a:pPr marL="280406" indent="-280406">
              <a:buAutoNum type="romanLcPeriod"/>
            </a:pPr>
            <a:r>
              <a:rPr lang="en-US" sz="1100" baseline="0" dirty="0" smtClean="0"/>
              <a:t>And fourth the Very-high level needs: youths who are deemed delinquent or have been involved with crime, gangs or substance abuse. These youths are usually on probation or are undergoing rehabilitation/</a:t>
            </a:r>
            <a:r>
              <a:rPr lang="en-US" sz="1100" baseline="0" dirty="0" err="1" smtClean="0"/>
              <a:t>programmes</a:t>
            </a:r>
            <a:r>
              <a:rPr lang="en-US" sz="1100" baseline="0" dirty="0" smtClean="0"/>
              <a:t> in institutions/approved homes</a:t>
            </a:r>
          </a:p>
          <a:p>
            <a:pPr marL="280406" indent="-280406"/>
            <a:r>
              <a:rPr lang="en-US" sz="1100" baseline="0" dirty="0" smtClean="0"/>
              <a:t>	(</a:t>
            </a:r>
            <a:r>
              <a:rPr lang="en-US" sz="1100" baseline="0" dirty="0" smtClean="0">
                <a:sym typeface="Wingdings" pitchFamily="2" charset="2"/>
              </a:rPr>
              <a:t> estimated 800-1000 MM youths)</a:t>
            </a:r>
          </a:p>
          <a:p>
            <a:pPr marL="280406" indent="-280406"/>
            <a:endParaRPr lang="en-US" sz="1100" baseline="0" dirty="0" smtClean="0">
              <a:sym typeface="Wingdings" pitchFamily="2" charset="2"/>
            </a:endParaRPr>
          </a:p>
          <a:p>
            <a:pPr marL="280406" indent="-280406"/>
            <a:r>
              <a:rPr lang="en-US" sz="1100" baseline="0" dirty="0" smtClean="0">
                <a:sym typeface="Wingdings" pitchFamily="2" charset="2"/>
              </a:rPr>
              <a:t>The YDN review revealed that there is a lack of service coverage by MMOs for MM youths that are identified as having </a:t>
            </a:r>
          </a:p>
          <a:p>
            <a:pPr marL="280406" indent="-280406"/>
            <a:r>
              <a:rPr lang="en-US" sz="1100" baseline="0" dirty="0" smtClean="0">
                <a:sym typeface="Wingdings" pitchFamily="2" charset="2"/>
              </a:rPr>
              <a:t>high- and very-high level needs. Out of the estimated 1200-2000 MM youth identified as having high-level needs, only an estimated of 600 are </a:t>
            </a:r>
          </a:p>
          <a:p>
            <a:pPr marL="280406" indent="-280406"/>
            <a:r>
              <a:rPr lang="en-US" sz="1100" baseline="0" dirty="0" smtClean="0">
                <a:sym typeface="Wingdings" pitchFamily="2" charset="2"/>
              </a:rPr>
              <a:t>serviced by MM youth agencies. Similarly, out of 800-1000 high-level needs MM youth, only 300 are covered by MM youth agencies. </a:t>
            </a:r>
          </a:p>
          <a:p>
            <a:pPr marL="280406" indent="-280406"/>
            <a:endParaRPr lang="en-US" sz="1100" baseline="0" dirty="0" smtClean="0">
              <a:sym typeface="Wingdings" pitchFamily="2" charset="2"/>
            </a:endParaRPr>
          </a:p>
          <a:p>
            <a:pPr marL="280406" indent="-280406"/>
            <a:r>
              <a:rPr lang="en-US" sz="1100" baseline="0" dirty="0" smtClean="0">
                <a:sym typeface="Wingdings" pitchFamily="2" charset="2"/>
              </a:rPr>
              <a:t>Hence there is a pressing need for the MMVS to address this gap and ensure that every MM youth who are in need of intervention and support</a:t>
            </a:r>
          </a:p>
          <a:p>
            <a:pPr marL="280406" indent="-280406"/>
            <a:r>
              <a:rPr lang="en-US" sz="1100" baseline="0" dirty="0" smtClean="0">
                <a:sym typeface="Wingdings" pitchFamily="2" charset="2"/>
              </a:rPr>
              <a:t>are fully covered and taken care of.</a:t>
            </a:r>
          </a:p>
          <a:p>
            <a:endParaRPr lang="en-US" sz="1000" b="0" baseline="0" dirty="0" smtClean="0"/>
          </a:p>
          <a:p>
            <a:endParaRPr lang="en-US" sz="1000" b="1" dirty="0"/>
          </a:p>
        </p:txBody>
      </p:sp>
      <p:sp>
        <p:nvSpPr>
          <p:cNvPr id="4" name="Slide Number Placeholder 3"/>
          <p:cNvSpPr>
            <a:spLocks noGrp="1"/>
          </p:cNvSpPr>
          <p:nvPr>
            <p:ph type="sldNum" sz="quarter" idx="10"/>
          </p:nvPr>
        </p:nvSpPr>
        <p:spPr/>
        <p:txBody>
          <a:bodyPr/>
          <a:lstStyle/>
          <a:p>
            <a:fld id="{01379772-FEBF-43A3-A782-6391457EA08F}"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100" b="1" dirty="0" smtClean="0"/>
              <a:t>Next, the </a:t>
            </a:r>
            <a:r>
              <a:rPr lang="en-US" sz="1100" b="1" dirty="0" err="1" smtClean="0"/>
              <a:t>Edcation</a:t>
            </a:r>
            <a:r>
              <a:rPr lang="en-US" sz="1100" b="1" dirty="0" smtClean="0"/>
              <a:t> Development Network</a:t>
            </a:r>
          </a:p>
          <a:p>
            <a:endParaRPr lang="en-US" sz="1100" b="1" dirty="0" smtClean="0"/>
          </a:p>
          <a:p>
            <a:r>
              <a:rPr lang="en-US" sz="1100" dirty="0" smtClean="0"/>
              <a:t>EDN </a:t>
            </a:r>
            <a:r>
              <a:rPr lang="en-US" sz="1100" dirty="0" err="1" smtClean="0"/>
              <a:t>recognises</a:t>
            </a:r>
            <a:r>
              <a:rPr lang="en-US" sz="1100" dirty="0" smtClean="0"/>
              <a:t> the</a:t>
            </a:r>
            <a:r>
              <a:rPr lang="en-US" sz="1100" baseline="0" dirty="0" smtClean="0"/>
              <a:t> comprehensive education system we have in place in Singapore with all alternative pathways accessible. It also </a:t>
            </a:r>
            <a:r>
              <a:rPr lang="en-US" sz="1100" baseline="0" dirty="0" err="1" smtClean="0"/>
              <a:t>recognises</a:t>
            </a:r>
            <a:r>
              <a:rPr lang="en-US" sz="1100" baseline="0" dirty="0" smtClean="0"/>
              <a:t> the support structure that MENDAKI provides for our academically challenged children. </a:t>
            </a:r>
          </a:p>
          <a:p>
            <a:endParaRPr lang="en-US" sz="1100" baseline="0" dirty="0" smtClean="0"/>
          </a:p>
          <a:p>
            <a:r>
              <a:rPr lang="en-US" sz="1100" baseline="0" dirty="0" smtClean="0"/>
              <a:t>For CLF, three key areas are identified </a:t>
            </a:r>
          </a:p>
          <a:p>
            <a:endParaRPr lang="en-US" sz="1100" baseline="0" dirty="0" smtClean="0"/>
          </a:p>
          <a:p>
            <a:r>
              <a:rPr lang="en-US" sz="1100" dirty="0" smtClean="0"/>
              <a:t>Firstly, is the importance</a:t>
            </a:r>
            <a:r>
              <a:rPr lang="en-US" sz="1100" baseline="0" dirty="0" smtClean="0"/>
              <a:t> of </a:t>
            </a:r>
            <a:r>
              <a:rPr lang="en-US" sz="1100" dirty="0" smtClean="0"/>
              <a:t>Early Childhood Education.</a:t>
            </a:r>
          </a:p>
          <a:p>
            <a:endParaRPr lang="en-US" sz="1100" dirty="0" smtClean="0"/>
          </a:p>
          <a:p>
            <a:r>
              <a:rPr lang="en-US" sz="1100" dirty="0" smtClean="0"/>
              <a:t>Various</a:t>
            </a:r>
            <a:r>
              <a:rPr lang="en-US" sz="1100" baseline="0" dirty="0" smtClean="0"/>
              <a:t> initiatives, such as the setting up of 15 pilot government-run kindergartens over the next 3 years and the setting up of ECDA, Early Childhood Development </a:t>
            </a:r>
            <a:r>
              <a:rPr lang="en-US" sz="1100" baseline="0" dirty="0" err="1" smtClean="0"/>
              <a:t>Authpority</a:t>
            </a:r>
            <a:r>
              <a:rPr lang="en-US" sz="1100" baseline="0" dirty="0" smtClean="0"/>
              <a:t>, were introduced to signal the government’s continued commitment in providing quality and affordable early childhood education for every children. Our MM community should ride on this momentum, take stock of the community’s capacity and capability, and push for initiatives that will enhance our young students’ abilities, especially in foundational skills. We must all work towards ensuring every MM child receives quality preschool education in order for them to develop their potential from early on.</a:t>
            </a:r>
          </a:p>
          <a:p>
            <a:endParaRPr lang="en-US" sz="1100" baseline="0" dirty="0" smtClean="0"/>
          </a:p>
          <a:p>
            <a:r>
              <a:rPr lang="en-US" sz="1100" baseline="0" dirty="0" smtClean="0"/>
              <a:t>Secondly, to focus on English language literacy</a:t>
            </a:r>
          </a:p>
          <a:p>
            <a:endParaRPr lang="en-US" sz="1100" baseline="0" dirty="0" smtClean="0"/>
          </a:p>
          <a:p>
            <a:r>
              <a:rPr lang="en-US" sz="1100" baseline="0" dirty="0" smtClean="0"/>
              <a:t>Research has shown that a weak foundation in literacy, if not addressed, will lead to academic underperformance. MOE has increased literacy efforts at K2 from 250 to 300 kindergartens (PCF, NTUC Childcare) through the Partners Focused Language Assistance in Reading (</a:t>
            </a:r>
            <a:r>
              <a:rPr lang="en-US" sz="1100" baseline="0" dirty="0" err="1" smtClean="0"/>
              <a:t>FLAiR</a:t>
            </a:r>
            <a:r>
              <a:rPr lang="en-US" sz="1100" baseline="0" dirty="0" smtClean="0"/>
              <a:t>). Through </a:t>
            </a:r>
            <a:r>
              <a:rPr lang="en-US" sz="1100" baseline="0" dirty="0" err="1" smtClean="0"/>
              <a:t>FLAiR</a:t>
            </a:r>
            <a:r>
              <a:rPr lang="en-US" sz="1100" baseline="0" dirty="0" smtClean="0"/>
              <a:t>, identified K2 children are given the necessary intervention and support in English language. Based on these existing assistance, the MM community should leverage on these existing national initiatives so that more of our MM students from the low-income families can benefit.</a:t>
            </a:r>
          </a:p>
          <a:p>
            <a:endParaRPr lang="en-US" sz="1100" baseline="0" dirty="0" smtClean="0"/>
          </a:p>
          <a:p>
            <a:r>
              <a:rPr lang="en-US" sz="1100" baseline="0" dirty="0" smtClean="0"/>
              <a:t>Parents as Co-educators</a:t>
            </a:r>
          </a:p>
          <a:p>
            <a:endParaRPr lang="en-US" sz="1100" baseline="0" dirty="0" smtClean="0"/>
          </a:p>
          <a:p>
            <a:r>
              <a:rPr lang="en-US" sz="1100" baseline="0" dirty="0" smtClean="0"/>
              <a:t>Finally, in tandem with the various </a:t>
            </a:r>
            <a:r>
              <a:rPr lang="en-US" sz="1100" baseline="0" dirty="0" err="1" smtClean="0"/>
              <a:t>programmes</a:t>
            </a:r>
            <a:r>
              <a:rPr lang="en-US" sz="1100" baseline="0" dirty="0" smtClean="0"/>
              <a:t> and interventions, it is paramount that there is continuous and active parental involvement and support. Parents, playing the role of co-educators, play a pivotal role in developing their children into becoming confident and self-directed learners. While there has been a community-wide acceptance of this, there is still more work in enhancing the quality of parental support in education needed.</a:t>
            </a:r>
          </a:p>
          <a:p>
            <a:endParaRPr lang="en-US" sz="1100" baseline="0" dirty="0" smtClean="0"/>
          </a:p>
          <a:p>
            <a:endParaRPr lang="en-US" b="1" dirty="0" smtClean="0"/>
          </a:p>
          <a:p>
            <a:endParaRPr lang="en-US" b="1" dirty="0"/>
          </a:p>
        </p:txBody>
      </p:sp>
      <p:sp>
        <p:nvSpPr>
          <p:cNvPr id="4" name="Slide Number Placeholder 3"/>
          <p:cNvSpPr>
            <a:spLocks noGrp="1"/>
          </p:cNvSpPr>
          <p:nvPr>
            <p:ph type="sldNum" sz="quarter" idx="10"/>
          </p:nvPr>
        </p:nvSpPr>
        <p:spPr/>
        <p:txBody>
          <a:bodyPr/>
          <a:lstStyle/>
          <a:p>
            <a:fld id="{01379772-FEBF-43A3-A782-6391457EA08F}"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100" b="1" baseline="0" dirty="0" err="1" smtClean="0"/>
              <a:t>EmN</a:t>
            </a:r>
            <a:endParaRPr lang="en-US" sz="1100" b="1" baseline="0" dirty="0" smtClean="0"/>
          </a:p>
          <a:p>
            <a:r>
              <a:rPr lang="en-US" sz="1100" dirty="0" smtClean="0"/>
              <a:t>Next</a:t>
            </a:r>
            <a:r>
              <a:rPr lang="en-US" sz="1100" baseline="0" dirty="0" smtClean="0"/>
              <a:t> we move on to employability.</a:t>
            </a:r>
          </a:p>
          <a:p>
            <a:endParaRPr lang="en-US" sz="1100" baseline="0" dirty="0" smtClean="0"/>
          </a:p>
          <a:p>
            <a:r>
              <a:rPr lang="en-US" sz="1100" dirty="0" smtClean="0"/>
              <a:t>While data shows that more MM are holding PME jobs (21.2% in 2005</a:t>
            </a:r>
            <a:r>
              <a:rPr lang="en-US" sz="1100" baseline="0" dirty="0" smtClean="0"/>
              <a:t> to 27.8% in 2010), representation of MM workers in the PME sector vis-à-vis other ethnic groups is still not representative. National statistics in 2005 for example, reveals that MM holding PME jobs is at 21.2% as compared to the national figure of 44.8%. Thus it is timely that </a:t>
            </a:r>
            <a:r>
              <a:rPr lang="en-US" sz="1100" baseline="0" dirty="0" err="1" smtClean="0"/>
              <a:t>EmN</a:t>
            </a:r>
            <a:r>
              <a:rPr lang="en-US" sz="1100" baseline="0" dirty="0" smtClean="0"/>
              <a:t> looks at the need to push for upward mobility by assisting more workers to move up from rank and file positions to supervisory positions, and from supervisory to managerial positions. This can be done by providing support, especially in terms of filling the soft skills gap (i.e. leadership, management skills) that are required of PME jobs.</a:t>
            </a:r>
          </a:p>
          <a:p>
            <a:endParaRPr lang="en-US" sz="1100" baseline="0" dirty="0" smtClean="0"/>
          </a:p>
          <a:p>
            <a:r>
              <a:rPr lang="en-US" sz="1100" baseline="0" dirty="0" smtClean="0"/>
              <a:t>Another prevalent trend is the role of women in </a:t>
            </a:r>
            <a:r>
              <a:rPr lang="en-US" sz="1100" baseline="0" dirty="0" err="1" smtClean="0"/>
              <a:t>labour</a:t>
            </a:r>
            <a:r>
              <a:rPr lang="en-US" sz="1100" baseline="0" dirty="0" smtClean="0"/>
              <a:t> force. Statistics revealed that 53.6% of all married Malay women between ages 20-59 years are not working (GHS, 2005). Low </a:t>
            </a:r>
            <a:r>
              <a:rPr lang="en-US" sz="1100" baseline="0" dirty="0" err="1" smtClean="0"/>
              <a:t>labour</a:t>
            </a:r>
            <a:r>
              <a:rPr lang="en-US" sz="1100" baseline="0" dirty="0" smtClean="0"/>
              <a:t> force participation rate amongst Malay women poses a pressing problem of high dependency ratio within MM families. This means, a MM household generally has a dependency ratio of 1 economically active as apposed to &gt;&gt;&gt;&gt; nationally</a:t>
            </a:r>
          </a:p>
          <a:p>
            <a:endParaRPr lang="en-US" sz="1100" baseline="0" dirty="0" smtClean="0"/>
          </a:p>
          <a:p>
            <a:r>
              <a:rPr lang="en-US" sz="1100" baseline="0" dirty="0" smtClean="0"/>
              <a:t>Finally, in order to ensure that our MM workers remain competitive and relevant in the changing and demanding </a:t>
            </a:r>
            <a:r>
              <a:rPr lang="en-US" sz="1100" baseline="0" dirty="0" err="1" smtClean="0"/>
              <a:t>labour</a:t>
            </a:r>
            <a:r>
              <a:rPr lang="en-US" sz="1100" baseline="0" dirty="0" smtClean="0"/>
              <a:t> market, workers who did not attain post-secondary qualifications can do so through the provision of alternative pathways. The Employability Network will be offering more </a:t>
            </a:r>
            <a:r>
              <a:rPr lang="en-US" sz="1100" baseline="0" dirty="0" err="1" smtClean="0"/>
              <a:t>programmes</a:t>
            </a:r>
            <a:r>
              <a:rPr lang="en-US" sz="1100" baseline="0" dirty="0" smtClean="0"/>
              <a:t> mapped from WSQ framework to academic diploma and degree </a:t>
            </a:r>
            <a:r>
              <a:rPr lang="en-US" sz="1100" baseline="0" dirty="0" err="1" smtClean="0"/>
              <a:t>programmes</a:t>
            </a:r>
            <a:r>
              <a:rPr lang="en-US" sz="1100" baseline="0" dirty="0" smtClean="0"/>
              <a:t>.</a:t>
            </a:r>
            <a:endParaRPr lang="en-US" sz="1100" dirty="0" smtClean="0"/>
          </a:p>
          <a:p>
            <a:endParaRPr lang="en-US" b="1" dirty="0" smtClean="0"/>
          </a:p>
          <a:p>
            <a:endParaRPr lang="en-US" b="1" dirty="0"/>
          </a:p>
        </p:txBody>
      </p:sp>
      <p:sp>
        <p:nvSpPr>
          <p:cNvPr id="4" name="Slide Number Placeholder 3"/>
          <p:cNvSpPr>
            <a:spLocks noGrp="1"/>
          </p:cNvSpPr>
          <p:nvPr>
            <p:ph type="sldNum" sz="quarter" idx="10"/>
          </p:nvPr>
        </p:nvSpPr>
        <p:spPr/>
        <p:txBody>
          <a:bodyPr/>
          <a:lstStyle/>
          <a:p>
            <a:fld id="{01379772-FEBF-43A3-A782-6391457EA08F}"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SG" sz="1100" baseline="0" dirty="0" smtClean="0"/>
              <a:t>At the CLF Convention in 2012 last year, we shared on the outcome of the Phase 1 of the review process.</a:t>
            </a:r>
          </a:p>
          <a:p>
            <a:pPr marL="0" marR="0" indent="0" algn="l" defTabSz="914400" rtl="0" eaLnBrk="1" fontAlgn="auto" latinLnBrk="0" hangingPunct="1">
              <a:lnSpc>
                <a:spcPct val="100000"/>
              </a:lnSpc>
              <a:spcBef>
                <a:spcPts val="0"/>
              </a:spcBef>
              <a:spcAft>
                <a:spcPts val="0"/>
              </a:spcAft>
              <a:buClrTx/>
              <a:buSzTx/>
              <a:buFontTx/>
              <a:buNone/>
              <a:tabLst/>
              <a:defRPr/>
            </a:pPr>
            <a:endParaRPr lang="en-SG" sz="1100" dirty="0" smtClean="0"/>
          </a:p>
          <a:p>
            <a:r>
              <a:rPr lang="en-US" sz="1100" b="1" dirty="0" smtClean="0"/>
              <a:t>The Family Development Network</a:t>
            </a:r>
            <a:endParaRPr lang="en-US" sz="1100" baseline="0" dirty="0" smtClean="0"/>
          </a:p>
          <a:p>
            <a:r>
              <a:rPr lang="en-US" sz="1100" baseline="0" dirty="0" smtClean="0"/>
              <a:t>The Family Development Network (FDN) highlighted three main challenges facing our MM community. </a:t>
            </a:r>
          </a:p>
          <a:p>
            <a:r>
              <a:rPr lang="en-US" sz="1100" baseline="0" dirty="0" smtClean="0"/>
              <a:t>While the problems and the potential of the young MM population dominates our discourses, the FDN review highlights 3 long-term and not necessarily immediately visible challenges CLF partners must work together in the national context.</a:t>
            </a:r>
          </a:p>
          <a:p>
            <a:endParaRPr lang="en-US" sz="1100" baseline="0" dirty="0" smtClean="0"/>
          </a:p>
          <a:p>
            <a:r>
              <a:rPr lang="en-US" sz="1100" baseline="0" dirty="0" smtClean="0"/>
              <a:t>Firstly is the need for better preparation for old age within our community. 35.6% of our community are in their mid-life phase, or are in pre-retirement age (i.e. between 35 to 59 years old). Hence a bulk of our community is part of a ‘sandwiched generation’ and they have to shoulder the demands of work and at the same time, supporting the older and younger family members. This is challenging, especially for the lower-income families as their monthly income is stretched to sustain their daily lives; let alone think about their retirement plans. </a:t>
            </a:r>
          </a:p>
          <a:p>
            <a:endParaRPr lang="en-US" sz="1100" baseline="0" dirty="0" smtClean="0"/>
          </a:p>
          <a:p>
            <a:r>
              <a:rPr lang="en-US" sz="1100" baseline="0" dirty="0" smtClean="0"/>
              <a:t>This is compounded by the decline in home ownership and the over-representation of MM families in public rental housing. In terms of home ownership, the percentage is 89.6% in 2010 from 93.4% in 2000 . </a:t>
            </a:r>
          </a:p>
          <a:p>
            <a:endParaRPr lang="en-US" sz="1100" baseline="0" dirty="0" smtClean="0"/>
          </a:p>
          <a:p>
            <a:r>
              <a:rPr lang="en-US" sz="1100" baseline="0" dirty="0" smtClean="0"/>
              <a:t>Additionally the community health statistics show the need to give serious attention to the high proportion of 28% of our community suffering from hypertension (28%) as compared to the Chinese (23.4%) and Indians (19.3%) and the high cholesterol level of22.6% as compared to Chinese (17.1%) and Indians (12.6%).</a:t>
            </a:r>
          </a:p>
          <a:p>
            <a:endParaRPr lang="en-US" sz="1100" baseline="0" dirty="0" smtClean="0"/>
          </a:p>
          <a:p>
            <a:r>
              <a:rPr lang="en-US" sz="1000" b="0" baseline="0" dirty="0" smtClean="0"/>
              <a:t>The report </a:t>
            </a:r>
          </a:p>
          <a:p>
            <a:endParaRPr lang="en-US" sz="1000" b="1" dirty="0"/>
          </a:p>
        </p:txBody>
      </p:sp>
      <p:sp>
        <p:nvSpPr>
          <p:cNvPr id="4" name="Slide Number Placeholder 3"/>
          <p:cNvSpPr>
            <a:spLocks noGrp="1"/>
          </p:cNvSpPr>
          <p:nvPr>
            <p:ph type="sldNum" sz="quarter" idx="10"/>
          </p:nvPr>
        </p:nvSpPr>
        <p:spPr/>
        <p:txBody>
          <a:bodyPr/>
          <a:lstStyle/>
          <a:p>
            <a:fld id="{01379772-FEBF-43A3-A782-6391457EA08F}"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Based on the findings</a:t>
            </a:r>
            <a:r>
              <a:rPr lang="en-US" baseline="0" dirty="0" smtClean="0"/>
              <a:t> highlighted by respective networks, recommendations in the areas of programme management, capacity building and resource planning were made. </a:t>
            </a:r>
            <a:endParaRPr lang="en-US" dirty="0" smtClean="0"/>
          </a:p>
          <a:p>
            <a:endParaRPr lang="en-US" dirty="0"/>
          </a:p>
        </p:txBody>
      </p:sp>
      <p:sp>
        <p:nvSpPr>
          <p:cNvPr id="4" name="Slide Number Placeholder 3"/>
          <p:cNvSpPr>
            <a:spLocks noGrp="1"/>
          </p:cNvSpPr>
          <p:nvPr>
            <p:ph type="sldNum" sz="quarter" idx="10"/>
          </p:nvPr>
        </p:nvSpPr>
        <p:spPr/>
        <p:txBody>
          <a:bodyPr/>
          <a:lstStyle/>
          <a:p>
            <a:fld id="{01379772-FEBF-43A3-A782-6391457EA08F}" type="slidenum">
              <a:rPr lang="en-US" smtClean="0"/>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85000" lnSpcReduction="20000"/>
          </a:bodyPr>
          <a:lstStyle/>
          <a:p>
            <a:r>
              <a:rPr lang="en-US" sz="1100" b="1" dirty="0" smtClean="0"/>
              <a:t>Strategic Partnerships</a:t>
            </a:r>
          </a:p>
          <a:p>
            <a:endParaRPr lang="en-US" sz="1100" b="1" dirty="0" smtClean="0"/>
          </a:p>
          <a:p>
            <a:r>
              <a:rPr lang="en-US" sz="1100" dirty="0" smtClean="0"/>
              <a:t>The cornerstone of</a:t>
            </a:r>
            <a:r>
              <a:rPr lang="en-US" sz="1100" baseline="0" dirty="0" smtClean="0"/>
              <a:t> CLF has been about building and maintaining partnerships.</a:t>
            </a:r>
          </a:p>
          <a:p>
            <a:endParaRPr lang="en-US" sz="1100" baseline="0" dirty="0" smtClean="0"/>
          </a:p>
          <a:p>
            <a:r>
              <a:rPr lang="en-US" sz="1100" dirty="0" smtClean="0"/>
              <a:t>Strategic partnerships</a:t>
            </a:r>
            <a:r>
              <a:rPr lang="en-US" sz="1100" baseline="0" dirty="0" smtClean="0"/>
              <a:t> are key in ensuring that </a:t>
            </a:r>
            <a:r>
              <a:rPr lang="en-US" sz="1100" baseline="0" dirty="0" err="1" smtClean="0"/>
              <a:t>programmes</a:t>
            </a:r>
            <a:r>
              <a:rPr lang="en-US" sz="1100" baseline="0" dirty="0" smtClean="0"/>
              <a:t> by MMOs are rolled out effectively. Partnerships also ensure that resources are effectively </a:t>
            </a:r>
            <a:r>
              <a:rPr lang="en-US" sz="1100" baseline="0" dirty="0" err="1" smtClean="0"/>
              <a:t>utilised</a:t>
            </a:r>
            <a:r>
              <a:rPr lang="en-US" sz="1100" baseline="0" dirty="0" smtClean="0"/>
              <a:t>. Hence one key recommendation that is relevant to all 4 networks is to establish greater partnerships and collaborations with community and national agencies. </a:t>
            </a:r>
          </a:p>
          <a:p>
            <a:endParaRPr lang="en-US" sz="1100" baseline="0" dirty="0" smtClean="0"/>
          </a:p>
          <a:p>
            <a:r>
              <a:rPr lang="en-US" sz="1100" baseline="0" dirty="0" smtClean="0"/>
              <a:t>For example, a recommendation made by FDN is to establish strong inter-agency partnerships between the network and HPB, MMOs and mosques to incorporate healthcare modules into the Core Parenting Skills programme. This is especially so given the poor health conditions of our community.</a:t>
            </a:r>
          </a:p>
          <a:p>
            <a:endParaRPr lang="en-US" sz="1100" baseline="0" dirty="0" smtClean="0"/>
          </a:p>
          <a:p>
            <a:r>
              <a:rPr lang="en-US" sz="1100" b="1" baseline="0" dirty="0" smtClean="0"/>
              <a:t>Inter-Network Collaborations</a:t>
            </a:r>
          </a:p>
          <a:p>
            <a:r>
              <a:rPr lang="en-US" sz="1100" dirty="0" smtClean="0"/>
              <a:t>In</a:t>
            </a:r>
            <a:r>
              <a:rPr lang="en-US" sz="1100" baseline="0" dirty="0" smtClean="0"/>
              <a:t> order to provide holistic intervention and support to the MM community, more inter-network collaborative efforts are recommended. This is especially so as we do not view the family as a standalone unit. Rather it is more useful to look at family from the ecological perspectives. </a:t>
            </a:r>
          </a:p>
          <a:p>
            <a:endParaRPr lang="en-US" sz="1100" baseline="0" dirty="0" smtClean="0"/>
          </a:p>
          <a:p>
            <a:r>
              <a:rPr lang="en-US" sz="1100" baseline="0" dirty="0" smtClean="0"/>
              <a:t>Thus it is recommended that in building MM families resilience through empowerment, it would be effective for </a:t>
            </a:r>
            <a:r>
              <a:rPr lang="en-US" sz="1100" baseline="0" dirty="0" err="1" smtClean="0"/>
              <a:t>EmN</a:t>
            </a:r>
            <a:r>
              <a:rPr lang="en-US" sz="1100" baseline="0" dirty="0" smtClean="0"/>
              <a:t> and FDN to collaborate. This can be done by identifying the women in the family who are returning to work and through the Family Excellence Circle (FEC) platform, the networks can keep in touch with the families and intervene if the need arises. Additionally, the FEC platform will also allow fellow back-to-work women to build on their social capital through interactions and discussions.</a:t>
            </a:r>
          </a:p>
          <a:p>
            <a:endParaRPr lang="en-US" sz="1100" baseline="0" dirty="0" smtClean="0"/>
          </a:p>
          <a:p>
            <a:r>
              <a:rPr lang="en-US" sz="1100" b="1" baseline="0" dirty="0" smtClean="0"/>
              <a:t>Coordinated &amp; Targeted Outreach</a:t>
            </a:r>
          </a:p>
          <a:p>
            <a:r>
              <a:rPr lang="en-US" sz="1100" dirty="0" smtClean="0"/>
              <a:t>Another important aspect of programme</a:t>
            </a:r>
            <a:r>
              <a:rPr lang="en-US" sz="1100" baseline="0" dirty="0" smtClean="0"/>
              <a:t> management is outreach as without effective outreach, the programme will not be able to reach and benefit the target audience. More coordinated and targeted outreach efforts via partnerships with national and other MM agencies should be implemented. This is to ensure that more members of the MM community will be able to reap the benefits of the </a:t>
            </a:r>
            <a:r>
              <a:rPr lang="en-US" sz="1100" baseline="0" dirty="0" err="1" smtClean="0"/>
              <a:t>programmes</a:t>
            </a:r>
            <a:r>
              <a:rPr lang="en-US" sz="1100" baseline="0" dirty="0" smtClean="0"/>
              <a:t>. </a:t>
            </a:r>
          </a:p>
          <a:p>
            <a:endParaRPr lang="en-US" sz="1100" baseline="0" dirty="0" smtClean="0"/>
          </a:p>
          <a:p>
            <a:r>
              <a:rPr lang="en-US" sz="1100" baseline="0" dirty="0" smtClean="0"/>
              <a:t>The FDN calls for an inter-agency collaborations through </a:t>
            </a:r>
            <a:r>
              <a:rPr lang="en-US" sz="1100" baseline="0" dirty="0" err="1" smtClean="0"/>
              <a:t>eWAC</a:t>
            </a:r>
            <a:r>
              <a:rPr lang="en-US" sz="1100" baseline="0" dirty="0" smtClean="0"/>
              <a:t>, involving new agencies like SSOs, HDB and even informal support networks. Similarly in engaging unengaged youth, the YDN recommended that more direct outreach work could be done through collaborations with national and other non-Malay youth agencies.</a:t>
            </a:r>
          </a:p>
          <a:p>
            <a:endParaRPr lang="en-US" sz="1100" baseline="0" dirty="0" smtClean="0"/>
          </a:p>
          <a:p>
            <a:r>
              <a:rPr lang="en-US" sz="1100" baseline="0" dirty="0" smtClean="0"/>
              <a:t>Current partnerships with various agencies should also be enhanced to improve outreach efforts. For example, the current partnership </a:t>
            </a:r>
            <a:r>
              <a:rPr lang="en-US" sz="1100" baseline="0" dirty="0" err="1" smtClean="0"/>
              <a:t>EmN</a:t>
            </a:r>
            <a:r>
              <a:rPr lang="en-US" sz="1100" baseline="0" dirty="0" smtClean="0"/>
              <a:t> has with satellite mosques can be enhanced via closer collaboration with MUIS and by leveraging on the mosque cluster infrastructure. Similarly, strong partnership between EDN and key partners like MOE, schools, CCs and MAECs should be enhanced to intensify EDN’s outreach efforts in reaching out to more students who are in need of upstream intervention </a:t>
            </a:r>
            <a:r>
              <a:rPr lang="en-US" sz="1100" baseline="0" dirty="0" err="1" smtClean="0"/>
              <a:t>programmes</a:t>
            </a:r>
            <a:r>
              <a:rPr lang="en-US" sz="1100" baseline="0" dirty="0" smtClean="0"/>
              <a:t>.</a:t>
            </a:r>
            <a:endParaRPr lang="en-US" sz="1100" dirty="0" smtClean="0"/>
          </a:p>
          <a:p>
            <a:endParaRPr lang="en-US" sz="1100" b="1" dirty="0" smtClean="0"/>
          </a:p>
          <a:p>
            <a:endParaRPr lang="en-US" sz="1100" b="1" dirty="0" smtClean="0"/>
          </a:p>
          <a:p>
            <a:endParaRPr lang="en-US" sz="1100" dirty="0"/>
          </a:p>
        </p:txBody>
      </p:sp>
      <p:sp>
        <p:nvSpPr>
          <p:cNvPr id="4" name="Slide Number Placeholder 3"/>
          <p:cNvSpPr>
            <a:spLocks noGrp="1"/>
          </p:cNvSpPr>
          <p:nvPr>
            <p:ph type="sldNum" sz="quarter" idx="10"/>
          </p:nvPr>
        </p:nvSpPr>
        <p:spPr/>
        <p:txBody>
          <a:bodyPr/>
          <a:lstStyle/>
          <a:p>
            <a:fld id="{01379772-FEBF-43A3-A782-6391457EA08F}" type="slidenum">
              <a:rPr lang="en-US" smtClean="0"/>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Given the limited community resources, efficient resource</a:t>
            </a:r>
            <a:r>
              <a:rPr lang="en-US" baseline="0" dirty="0" smtClean="0"/>
              <a:t> planning is critical in supporting the betterment of programme management in the area of effective programme deliverables. Networks and their partners have to ensure that resources are adequately and efficiently allocated in accordance to the demands of the various </a:t>
            </a:r>
            <a:r>
              <a:rPr lang="en-US" baseline="0" dirty="0" err="1" smtClean="0"/>
              <a:t>programmes</a:t>
            </a:r>
            <a:r>
              <a:rPr lang="en-US" baseline="0" dirty="0" smtClean="0"/>
              <a:t>. </a:t>
            </a:r>
          </a:p>
          <a:p>
            <a:endParaRPr lang="en-US" baseline="0" dirty="0" smtClean="0"/>
          </a:p>
          <a:p>
            <a:r>
              <a:rPr lang="en-US" dirty="0" smtClean="0"/>
              <a:t>In</a:t>
            </a:r>
            <a:r>
              <a:rPr lang="en-US" baseline="0" dirty="0" smtClean="0"/>
              <a:t> light of the recent increase to the Malay/Muslim Community Development Fund (MMCDF) to $2.6 million per year, it is also vital that MMOs tap on this fund and effectively allocate the financial resources for capacity building. The Fund could also be </a:t>
            </a:r>
            <a:r>
              <a:rPr lang="en-US" baseline="0" dirty="0" err="1" smtClean="0"/>
              <a:t>utilise</a:t>
            </a:r>
            <a:r>
              <a:rPr lang="en-US" baseline="0" dirty="0" smtClean="0"/>
              <a:t> for MMOs to enhance programme management and delivery.</a:t>
            </a:r>
          </a:p>
          <a:p>
            <a:endParaRPr lang="en-US" baseline="0" dirty="0" smtClean="0"/>
          </a:p>
          <a:p>
            <a:r>
              <a:rPr lang="en-US" baseline="0" dirty="0" smtClean="0"/>
              <a:t>Physical resources are also vital as with strategic allocation, we will be able to reach out to more beneficiaries. Through the setting up of MENDAKI Integrated Hubs in </a:t>
            </a:r>
            <a:r>
              <a:rPr lang="en-US" baseline="0" dirty="0" err="1" smtClean="0"/>
              <a:t>Pasir</a:t>
            </a:r>
            <a:r>
              <a:rPr lang="en-US" baseline="0" dirty="0" smtClean="0"/>
              <a:t> </a:t>
            </a:r>
            <a:r>
              <a:rPr lang="en-US" baseline="0" dirty="0" err="1" smtClean="0"/>
              <a:t>Ris</a:t>
            </a:r>
            <a:r>
              <a:rPr lang="en-US" baseline="0" dirty="0" smtClean="0"/>
              <a:t> and Woodlands, our officers are closer to the ground and thus will be more attuned to the needs of the community. Being closer to the ground also means that we are able to response to any matters as quickly as possible.</a:t>
            </a:r>
            <a:endParaRPr lang="en-US" dirty="0" smtClean="0"/>
          </a:p>
          <a:p>
            <a:endParaRPr lang="en-US" dirty="0"/>
          </a:p>
        </p:txBody>
      </p:sp>
      <p:sp>
        <p:nvSpPr>
          <p:cNvPr id="4" name="Slide Number Placeholder 3"/>
          <p:cNvSpPr>
            <a:spLocks noGrp="1"/>
          </p:cNvSpPr>
          <p:nvPr>
            <p:ph type="sldNum" sz="quarter" idx="10"/>
          </p:nvPr>
        </p:nvSpPr>
        <p:spPr/>
        <p:txBody>
          <a:bodyPr/>
          <a:lstStyle/>
          <a:p>
            <a:fld id="{01379772-FEBF-43A3-A782-6391457EA08F}" type="slidenum">
              <a:rPr lang="en-US" smtClean="0"/>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976DF4A9-714C-416A-A642-B3C4EF4D9A57}" type="datetimeFigureOut">
              <a:rPr lang="en-SG" smtClean="0"/>
              <a:t>8/11/13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599211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976DF4A9-714C-416A-A642-B3C4EF4D9A57}" type="datetimeFigureOut">
              <a:rPr lang="en-SG" smtClean="0"/>
              <a:t>8/11/13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2148648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976DF4A9-714C-416A-A642-B3C4EF4D9A57}" type="datetimeFigureOut">
              <a:rPr lang="en-SG" smtClean="0"/>
              <a:t>8/11/13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1947354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976DF4A9-714C-416A-A642-B3C4EF4D9A57}" type="datetimeFigureOut">
              <a:rPr lang="en-SG" smtClean="0"/>
              <a:t>8/11/13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3726300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6DF4A9-714C-416A-A642-B3C4EF4D9A57}" type="datetimeFigureOut">
              <a:rPr lang="en-SG" smtClean="0"/>
              <a:t>8/11/13</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720556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976DF4A9-714C-416A-A642-B3C4EF4D9A57}" type="datetimeFigureOut">
              <a:rPr lang="en-SG" smtClean="0"/>
              <a:t>8/11/13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245061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976DF4A9-714C-416A-A642-B3C4EF4D9A57}" type="datetimeFigureOut">
              <a:rPr lang="en-SG" smtClean="0"/>
              <a:t>8/11/13</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2423894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976DF4A9-714C-416A-A642-B3C4EF4D9A57}" type="datetimeFigureOut">
              <a:rPr lang="en-SG" smtClean="0"/>
              <a:t>8/11/13</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1424792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6DF4A9-714C-416A-A642-B3C4EF4D9A57}" type="datetimeFigureOut">
              <a:rPr lang="en-SG" smtClean="0"/>
              <a:t>8/11/13</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2558383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DF4A9-714C-416A-A642-B3C4EF4D9A57}" type="datetimeFigureOut">
              <a:rPr lang="en-SG" smtClean="0"/>
              <a:t>8/11/13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2182900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6DF4A9-714C-416A-A642-B3C4EF4D9A57}" type="datetimeFigureOut">
              <a:rPr lang="en-SG" smtClean="0"/>
              <a:t>8/11/13</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F71453C8-F089-4C24-A1E0-3D4A82CEBFA2}" type="slidenum">
              <a:rPr lang="en-SG" smtClean="0"/>
              <a:t>‹#›</a:t>
            </a:fld>
            <a:endParaRPr lang="en-SG"/>
          </a:p>
        </p:txBody>
      </p:sp>
    </p:spTree>
    <p:extLst>
      <p:ext uri="{BB962C8B-B14F-4D97-AF65-F5344CB8AC3E}">
        <p14:creationId xmlns:p14="http://schemas.microsoft.com/office/powerpoint/2010/main" val="13632670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77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6DF4A9-714C-416A-A642-B3C4EF4D9A57}" type="datetimeFigureOut">
              <a:rPr lang="en-SG" smtClean="0"/>
              <a:t>8/11/13</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1453C8-F089-4C24-A1E0-3D4A82CEBFA2}" type="slidenum">
              <a:rPr lang="en-SG" smtClean="0"/>
              <a:t>‹#›</a:t>
            </a:fld>
            <a:endParaRPr lang="en-SG"/>
          </a:p>
        </p:txBody>
      </p:sp>
    </p:spTree>
    <p:extLst>
      <p:ext uri="{BB962C8B-B14F-4D97-AF65-F5344CB8AC3E}">
        <p14:creationId xmlns:p14="http://schemas.microsoft.com/office/powerpoint/2010/main" val="2933767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67544" y="3284984"/>
            <a:ext cx="7924800" cy="1752600"/>
          </a:xfrm>
        </p:spPr>
        <p:txBody>
          <a:bodyPr>
            <a:normAutofit/>
          </a:bodyPr>
          <a:lstStyle/>
          <a:p>
            <a:r>
              <a:rPr lang="en-US" sz="2800" dirty="0">
                <a:solidFill>
                  <a:srgbClr val="000000"/>
                </a:solidFill>
                <a:cs typeface="Bangla MN"/>
              </a:rPr>
              <a:t>SUMMATIVE REPORT</a:t>
            </a:r>
          </a:p>
          <a:p>
            <a:r>
              <a:rPr lang="en-US" sz="2800" dirty="0">
                <a:solidFill>
                  <a:srgbClr val="000000"/>
                </a:solidFill>
                <a:cs typeface="Bangla MN"/>
              </a:rPr>
              <a:t>CAPACITY BUILDING: ENHANCING OUTCOMES FOR CHILDREN, YOUTH &amp; FAMILIES </a:t>
            </a:r>
          </a:p>
        </p:txBody>
      </p:sp>
      <p:sp>
        <p:nvSpPr>
          <p:cNvPr id="2" name="Title 1"/>
          <p:cNvSpPr>
            <a:spLocks noGrp="1"/>
          </p:cNvSpPr>
          <p:nvPr>
            <p:ph type="ctrTitle"/>
          </p:nvPr>
        </p:nvSpPr>
        <p:spPr>
          <a:xfrm>
            <a:off x="685800" y="1752600"/>
            <a:ext cx="7772400" cy="1470025"/>
          </a:xfrm>
        </p:spPr>
        <p:txBody>
          <a:bodyPr>
            <a:normAutofit/>
          </a:bodyPr>
          <a:lstStyle/>
          <a:p>
            <a:r>
              <a:rPr lang="en-US" sz="5400" b="1" dirty="0" smtClean="0">
                <a:latin typeface="Cambria" pitchFamily="18" charset="0"/>
              </a:rPr>
              <a:t>CLF CONVENTION 2013</a:t>
            </a:r>
            <a:endParaRPr lang="en-SG" sz="5400" b="1" dirty="0">
              <a:latin typeface="Cambria" pitchFamily="18" charset="0"/>
            </a:endParaRPr>
          </a:p>
        </p:txBody>
      </p:sp>
    </p:spTree>
    <p:extLst>
      <p:ext uri="{BB962C8B-B14F-4D97-AF65-F5344CB8AC3E}">
        <p14:creationId xmlns:p14="http://schemas.microsoft.com/office/powerpoint/2010/main" val="309586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600200" y="1447800"/>
            <a:ext cx="7162800" cy="4525963"/>
          </a:xfrm>
        </p:spPr>
        <p:txBody>
          <a:bodyPr>
            <a:normAutofit lnSpcReduction="10000"/>
          </a:bodyPr>
          <a:lstStyle/>
          <a:p>
            <a:r>
              <a:rPr lang="en-US" dirty="0" smtClean="0"/>
              <a:t>MMVS</a:t>
            </a:r>
          </a:p>
          <a:p>
            <a:pPr lvl="1"/>
            <a:r>
              <a:rPr lang="en-US" dirty="0" smtClean="0"/>
              <a:t>MMOs </a:t>
            </a:r>
            <a:r>
              <a:rPr lang="en-US" dirty="0"/>
              <a:t> </a:t>
            </a:r>
            <a:r>
              <a:rPr lang="en-US" dirty="0" smtClean="0"/>
              <a:t>providing youth development services</a:t>
            </a:r>
          </a:p>
          <a:p>
            <a:pPr lvl="1"/>
            <a:endParaRPr lang="en-US" dirty="0" smtClean="0"/>
          </a:p>
          <a:p>
            <a:r>
              <a:rPr lang="en-US" dirty="0" smtClean="0"/>
              <a:t>Secretariat </a:t>
            </a:r>
          </a:p>
          <a:p>
            <a:pPr lvl="1"/>
            <a:r>
              <a:rPr lang="en-US" dirty="0" smtClean="0"/>
              <a:t>Strengthening monitoring and evaluation mechanisms</a:t>
            </a:r>
          </a:p>
          <a:p>
            <a:endParaRPr lang="en-US" dirty="0" smtClean="0"/>
          </a:p>
          <a:p>
            <a:r>
              <a:rPr lang="en-US" dirty="0" smtClean="0"/>
              <a:t>Beneficiaries</a:t>
            </a:r>
            <a:endParaRPr lang="en-SG" dirty="0"/>
          </a:p>
        </p:txBody>
      </p:sp>
      <p:sp>
        <p:nvSpPr>
          <p:cNvPr id="5" name="Title 1"/>
          <p:cNvSpPr txBox="1">
            <a:spLocks noGrp="1"/>
          </p:cNvSpPr>
          <p:nvPr>
            <p:ph type="title"/>
          </p:nvPr>
        </p:nvSpPr>
        <p:spPr>
          <a:xfrm>
            <a:off x="0" y="0"/>
            <a:ext cx="8229600" cy="1143000"/>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Resource Allocation</a:t>
            </a:r>
            <a:endParaRPr lang="en-US" sz="3200" b="1" dirty="0"/>
          </a:p>
        </p:txBody>
      </p:sp>
    </p:spTree>
    <p:extLst>
      <p:ext uri="{BB962C8B-B14F-4D97-AF65-F5344CB8AC3E}">
        <p14:creationId xmlns:p14="http://schemas.microsoft.com/office/powerpoint/2010/main" val="22453117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
                                        <p:tgtEl>
                                          <p:spTgt spid="2">
                                            <p:txEl>
                                              <p:pRg st="0" end="0"/>
                                            </p:txEl>
                                          </p:spTgt>
                                        </p:tgtEl>
                                      </p:cBhvr>
                                    </p:animEffect>
                                    <p:anim calcmode="lin" valueType="num">
                                      <p:cBhvr>
                                        <p:cTn id="8" dur="4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2">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42" presetClass="entr" presetSubtype="0"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Effect transition="in" filter="fade">
                                      <p:cBhvr>
                                        <p:cTn id="16" dur="1000"/>
                                        <p:tgtEl>
                                          <p:spTgt spid="2">
                                            <p:txEl>
                                              <p:pRg st="1" end="1"/>
                                            </p:txEl>
                                          </p:spTgt>
                                        </p:tgtEl>
                                      </p:cBhvr>
                                    </p:animEffect>
                                    <p:anim calcmode="lin" valueType="num">
                                      <p:cBhvr>
                                        <p:cTn id="17"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3"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Effect transition="in" filter="fade">
                                      <p:cBhvr>
                                        <p:cTn id="23" dur="100"/>
                                        <p:tgtEl>
                                          <p:spTgt spid="2">
                                            <p:txEl>
                                              <p:pRg st="3" end="3"/>
                                            </p:txEl>
                                          </p:spTgt>
                                        </p:tgtEl>
                                      </p:cBhvr>
                                    </p:animEffect>
                                    <p:anim calcmode="lin" valueType="num">
                                      <p:cBhvr>
                                        <p:cTn id="24" dur="4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5" dur="400" fill="hold"/>
                                        <p:tgtEl>
                                          <p:spTgt spid="2">
                                            <p:txEl>
                                              <p:pRg st="3" end="3"/>
                                            </p:txEl>
                                          </p:spTgt>
                                        </p:tgtEl>
                                        <p:attrNameLst>
                                          <p:attrName>ppt_y</p:attrName>
                                        </p:attrNameLst>
                                      </p:cBhvr>
                                      <p:tavLst>
                                        <p:tav tm="0">
                                          <p:val>
                                            <p:strVal val="#ppt_y+0.31"/>
                                          </p:val>
                                        </p:tav>
                                        <p:tav tm="100000">
                                          <p:val>
                                            <p:strVal val="#ppt_y+0.31"/>
                                          </p:val>
                                        </p:tav>
                                      </p:tavLst>
                                    </p:anim>
                                    <p:anim calcmode="lin" valueType="num">
                                      <p:cBhvr>
                                        <p:cTn id="26" dur="600" decel="50000" fill="hold">
                                          <p:stCondLst>
                                            <p:cond delay="400"/>
                                          </p:stCondLst>
                                        </p:cTn>
                                        <p:tgtEl>
                                          <p:spTgt spid="2">
                                            <p:txEl>
                                              <p:pRg st="3" end="3"/>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7" dur="600" decel="50000" fill="hold">
                                          <p:stCondLst>
                                            <p:cond delay="400"/>
                                          </p:stCondLst>
                                        </p:cTn>
                                        <p:tgtEl>
                                          <p:spTgt spid="2">
                                            <p:txEl>
                                              <p:pRg st="3" end="3"/>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2">
                                            <p:txEl>
                                              <p:pRg st="4" end="4"/>
                                            </p:txEl>
                                          </p:spTgt>
                                        </p:tgtEl>
                                        <p:attrNameLst>
                                          <p:attrName>style.visibility</p:attrName>
                                        </p:attrNameLst>
                                      </p:cBhvr>
                                      <p:to>
                                        <p:strVal val="visible"/>
                                      </p:to>
                                    </p:set>
                                    <p:animEffect transition="in" filter="fade">
                                      <p:cBhvr>
                                        <p:cTn id="32" dur="1000"/>
                                        <p:tgtEl>
                                          <p:spTgt spid="2">
                                            <p:txEl>
                                              <p:pRg st="4" end="4"/>
                                            </p:txEl>
                                          </p:spTgt>
                                        </p:tgtEl>
                                      </p:cBhvr>
                                    </p:animEffect>
                                    <p:anim calcmode="lin" valueType="num">
                                      <p:cBhvr>
                                        <p:cTn id="33"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5" presetClass="entr" presetSubtype="0" fill="hold" nodeType="clickEffect">
                                  <p:stCondLst>
                                    <p:cond delay="0"/>
                                  </p:stCondLst>
                                  <p:childTnLst>
                                    <p:set>
                                      <p:cBhvr>
                                        <p:cTn id="38" dur="1" fill="hold">
                                          <p:stCondLst>
                                            <p:cond delay="0"/>
                                          </p:stCondLst>
                                        </p:cTn>
                                        <p:tgtEl>
                                          <p:spTgt spid="2">
                                            <p:txEl>
                                              <p:pRg st="6" end="6"/>
                                            </p:txEl>
                                          </p:spTgt>
                                        </p:tgtEl>
                                        <p:attrNameLst>
                                          <p:attrName>style.visibility</p:attrName>
                                        </p:attrNameLst>
                                      </p:cBhvr>
                                      <p:to>
                                        <p:strVal val="visible"/>
                                      </p:to>
                                    </p:set>
                                    <p:anim calcmode="lin" valueType="num">
                                      <p:cBhvr>
                                        <p:cTn id="39" dur="500" decel="50000" fill="hold">
                                          <p:stCondLst>
                                            <p:cond delay="0"/>
                                          </p:stCondLst>
                                        </p:cTn>
                                        <p:tgtEl>
                                          <p:spTgt spid="2">
                                            <p:txEl>
                                              <p:pRg st="6" end="6"/>
                                            </p:txEl>
                                          </p:spTgt>
                                        </p:tgtEl>
                                        <p:attrNameLst>
                                          <p:attrName>style.rotation</p:attrName>
                                        </p:attrNameLst>
                                      </p:cBhvr>
                                      <p:tavLst>
                                        <p:tav tm="0">
                                          <p:val>
                                            <p:fltVal val="-90"/>
                                          </p:val>
                                        </p:tav>
                                        <p:tav tm="100000">
                                          <p:val>
                                            <p:fltVal val="0"/>
                                          </p:val>
                                        </p:tav>
                                      </p:tavLst>
                                    </p:anim>
                                    <p:anim calcmode="lin" valueType="num">
                                      <p:cBhvr>
                                        <p:cTn id="40" dur="500" decel="50000" fill="hold">
                                          <p:stCondLst>
                                            <p:cond delay="0"/>
                                          </p:stCondLst>
                                        </p:cTn>
                                        <p:tgtEl>
                                          <p:spTgt spid="2">
                                            <p:txEl>
                                              <p:pRg st="6" end="6"/>
                                            </p:txEl>
                                          </p:spTgt>
                                        </p:tgtEl>
                                        <p:attrNameLst>
                                          <p:attrName>ppt_w</p:attrName>
                                        </p:attrNameLst>
                                      </p:cBhvr>
                                      <p:tavLst>
                                        <p:tav tm="0">
                                          <p:val>
                                            <p:strVal val="#ppt_w"/>
                                          </p:val>
                                        </p:tav>
                                        <p:tav tm="100000">
                                          <p:val>
                                            <p:strVal val="#ppt_w*.05"/>
                                          </p:val>
                                        </p:tav>
                                      </p:tavLst>
                                    </p:anim>
                                    <p:anim calcmode="lin" valueType="num">
                                      <p:cBhvr>
                                        <p:cTn id="41" dur="500" accel="50000" fill="hold">
                                          <p:stCondLst>
                                            <p:cond delay="500"/>
                                          </p:stCondLst>
                                        </p:cTn>
                                        <p:tgtEl>
                                          <p:spTgt spid="2">
                                            <p:txEl>
                                              <p:pRg st="6" end="6"/>
                                            </p:txEl>
                                          </p:spTgt>
                                        </p:tgtEl>
                                        <p:attrNameLst>
                                          <p:attrName>ppt_w</p:attrName>
                                        </p:attrNameLst>
                                      </p:cBhvr>
                                      <p:tavLst>
                                        <p:tav tm="0">
                                          <p:val>
                                            <p:strVal val="#ppt_w*.05"/>
                                          </p:val>
                                        </p:tav>
                                        <p:tav tm="100000">
                                          <p:val>
                                            <p:strVal val="#ppt_w"/>
                                          </p:val>
                                        </p:tav>
                                      </p:tavLst>
                                    </p:anim>
                                    <p:anim calcmode="lin" valueType="num">
                                      <p:cBhvr>
                                        <p:cTn id="42" dur="1000" fill="hold"/>
                                        <p:tgtEl>
                                          <p:spTgt spid="2">
                                            <p:txEl>
                                              <p:pRg st="6" end="6"/>
                                            </p:txEl>
                                          </p:spTgt>
                                        </p:tgtEl>
                                        <p:attrNameLst>
                                          <p:attrName>ppt_h</p:attrName>
                                        </p:attrNameLst>
                                      </p:cBhvr>
                                      <p:tavLst>
                                        <p:tav tm="0">
                                          <p:val>
                                            <p:strVal val="#ppt_h"/>
                                          </p:val>
                                        </p:tav>
                                        <p:tav tm="100000">
                                          <p:val>
                                            <p:strVal val="#ppt_h"/>
                                          </p:val>
                                        </p:tav>
                                      </p:tavLst>
                                    </p:anim>
                                    <p:anim calcmode="lin" valueType="num">
                                      <p:cBhvr>
                                        <p:cTn id="43" dur="500" decel="50000" fill="hold">
                                          <p:stCondLst>
                                            <p:cond delay="0"/>
                                          </p:stCondLst>
                                        </p:cTn>
                                        <p:tgtEl>
                                          <p:spTgt spid="2">
                                            <p:txEl>
                                              <p:pRg st="6" end="6"/>
                                            </p:txEl>
                                          </p:spTgt>
                                        </p:tgtEl>
                                        <p:attrNameLst>
                                          <p:attrName>ppt_x</p:attrName>
                                        </p:attrNameLst>
                                      </p:cBhvr>
                                      <p:tavLst>
                                        <p:tav tm="0">
                                          <p:val>
                                            <p:strVal val="#ppt_x+.4"/>
                                          </p:val>
                                        </p:tav>
                                        <p:tav tm="100000">
                                          <p:val>
                                            <p:strVal val="#ppt_x"/>
                                          </p:val>
                                        </p:tav>
                                      </p:tavLst>
                                    </p:anim>
                                    <p:anim calcmode="lin" valueType="num">
                                      <p:cBhvr>
                                        <p:cTn id="44" dur="500" decel="50000" fill="hold">
                                          <p:stCondLst>
                                            <p:cond delay="0"/>
                                          </p:stCondLst>
                                        </p:cTn>
                                        <p:tgtEl>
                                          <p:spTgt spid="2">
                                            <p:txEl>
                                              <p:pRg st="6" end="6"/>
                                            </p:txEl>
                                          </p:spTgt>
                                        </p:tgtEl>
                                        <p:attrNameLst>
                                          <p:attrName>ppt_y</p:attrName>
                                        </p:attrNameLst>
                                      </p:cBhvr>
                                      <p:tavLst>
                                        <p:tav tm="0">
                                          <p:val>
                                            <p:strVal val="#ppt_y-.2"/>
                                          </p:val>
                                        </p:tav>
                                        <p:tav tm="100000">
                                          <p:val>
                                            <p:strVal val="#ppt_y+.1"/>
                                          </p:val>
                                        </p:tav>
                                      </p:tavLst>
                                    </p:anim>
                                    <p:anim calcmode="lin" valueType="num">
                                      <p:cBhvr>
                                        <p:cTn id="45" dur="500" accel="50000" fill="hold">
                                          <p:stCondLst>
                                            <p:cond delay="500"/>
                                          </p:stCondLst>
                                        </p:cTn>
                                        <p:tgtEl>
                                          <p:spTgt spid="2">
                                            <p:txEl>
                                              <p:pRg st="6" end="6"/>
                                            </p:txEl>
                                          </p:spTgt>
                                        </p:tgtEl>
                                        <p:attrNameLst>
                                          <p:attrName>ppt_y</p:attrName>
                                        </p:attrNameLst>
                                      </p:cBhvr>
                                      <p:tavLst>
                                        <p:tav tm="0">
                                          <p:val>
                                            <p:strVal val="#ppt_y+.1"/>
                                          </p:val>
                                        </p:tav>
                                        <p:tav tm="100000">
                                          <p:val>
                                            <p:strVal val="#ppt_y"/>
                                          </p:val>
                                        </p:tav>
                                      </p:tavLst>
                                    </p:anim>
                                    <p:animEffect transition="in" filter="fade">
                                      <p:cBhvr>
                                        <p:cTn id="46" dur="1000" decel="50000">
                                          <p:stCondLst>
                                            <p:cond delay="0"/>
                                          </p:stCondLst>
                                        </p:cTn>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smtClean="0">
                <a:latin typeface="Bangla MN"/>
                <a:cs typeface="Bangla MN"/>
              </a:rPr>
              <a:t>coordinating body for all the four networks</a:t>
            </a:r>
          </a:p>
          <a:p>
            <a:r>
              <a:rPr lang="en-US" sz="2400" dirty="0" smtClean="0">
                <a:latin typeface="Bangla MN"/>
                <a:cs typeface="Bangla MN"/>
              </a:rPr>
              <a:t>continue community engagement </a:t>
            </a:r>
          </a:p>
          <a:p>
            <a:r>
              <a:rPr lang="en-US" sz="2400" dirty="0" smtClean="0">
                <a:latin typeface="Bangla MN"/>
                <a:cs typeface="Bangla MN"/>
              </a:rPr>
              <a:t>manage allocation of capability </a:t>
            </a:r>
            <a:r>
              <a:rPr lang="en-US" sz="2400" dirty="0">
                <a:latin typeface="Bangla MN"/>
                <a:cs typeface="Bangla MN"/>
              </a:rPr>
              <a:t>d</a:t>
            </a:r>
            <a:r>
              <a:rPr lang="en-US" sz="2400" dirty="0" smtClean="0">
                <a:latin typeface="Bangla MN"/>
                <a:cs typeface="Bangla MN"/>
              </a:rPr>
              <a:t>evelopment fund by MMCDF</a:t>
            </a:r>
          </a:p>
          <a:p>
            <a:r>
              <a:rPr lang="en-US" sz="2400" dirty="0" smtClean="0">
                <a:latin typeface="Bangla MN"/>
                <a:cs typeface="Bangla MN"/>
              </a:rPr>
              <a:t>central strategic planner in capacity </a:t>
            </a:r>
            <a:r>
              <a:rPr lang="en-US" sz="2400" dirty="0">
                <a:latin typeface="Bangla MN"/>
                <a:cs typeface="Bangla MN"/>
              </a:rPr>
              <a:t>b</a:t>
            </a:r>
            <a:r>
              <a:rPr lang="en-US" sz="2400" dirty="0" smtClean="0">
                <a:latin typeface="Bangla MN"/>
                <a:cs typeface="Bangla MN"/>
              </a:rPr>
              <a:t>uilding</a:t>
            </a:r>
          </a:p>
          <a:p>
            <a:endParaRPr lang="en-US" dirty="0">
              <a:latin typeface="Bangla MN"/>
              <a:cs typeface="Bangla MN"/>
            </a:endParaRPr>
          </a:p>
        </p:txBody>
      </p:sp>
      <p:sp>
        <p:nvSpPr>
          <p:cNvPr id="4"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Role of CLF Secretariat</a:t>
            </a:r>
            <a:endParaRPr lang="en-US" sz="3200" b="1" dirty="0"/>
          </a:p>
        </p:txBody>
      </p:sp>
    </p:spTree>
    <p:extLst>
      <p:ext uri="{BB962C8B-B14F-4D97-AF65-F5344CB8AC3E}">
        <p14:creationId xmlns:p14="http://schemas.microsoft.com/office/powerpoint/2010/main" val="8100783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953549517"/>
              </p:ext>
            </p:extLst>
          </p:nvPr>
        </p:nvGraphicFramePr>
        <p:xfrm>
          <a:off x="611560" y="1484784"/>
          <a:ext cx="79248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5"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Capacity Building – Needs Analysis</a:t>
            </a:r>
            <a:endParaRPr lang="en-US" sz="3200" b="1" dirty="0"/>
          </a:p>
        </p:txBody>
      </p:sp>
    </p:spTree>
    <p:extLst>
      <p:ext uri="{BB962C8B-B14F-4D97-AF65-F5344CB8AC3E}">
        <p14:creationId xmlns:p14="http://schemas.microsoft.com/office/powerpoint/2010/main" val="234782596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552850564"/>
              </p:ext>
            </p:extLst>
          </p:nvPr>
        </p:nvGraphicFramePr>
        <p:xfrm>
          <a:off x="-2" y="1700808"/>
          <a:ext cx="9110623" cy="3168352"/>
        </p:xfrm>
        <a:graphic>
          <a:graphicData uri="http://schemas.openxmlformats.org/drawingml/2006/table">
            <a:tbl>
              <a:tblPr/>
              <a:tblGrid>
                <a:gridCol w="885153"/>
                <a:gridCol w="988212"/>
                <a:gridCol w="885153"/>
                <a:gridCol w="859148"/>
                <a:gridCol w="859148"/>
                <a:gridCol w="850478"/>
                <a:gridCol w="748383"/>
                <a:gridCol w="739715"/>
                <a:gridCol w="722376"/>
                <a:gridCol w="910195"/>
                <a:gridCol w="662662"/>
              </a:tblGrid>
              <a:tr h="677118">
                <a:tc gridSpan="11">
                  <a:txBody>
                    <a:bodyPr/>
                    <a:lstStyle/>
                    <a:p>
                      <a:pPr marL="0" marR="0" algn="ctr">
                        <a:lnSpc>
                          <a:spcPct val="115000"/>
                        </a:lnSpc>
                        <a:spcBef>
                          <a:spcPts val="0"/>
                        </a:spcBef>
                        <a:spcAft>
                          <a:spcPts val="0"/>
                        </a:spcAft>
                      </a:pPr>
                      <a:r>
                        <a:rPr lang="en-US" sz="2800" b="1" dirty="0">
                          <a:solidFill>
                            <a:schemeClr val="tx1">
                              <a:lumMod val="75000"/>
                              <a:lumOff val="25000"/>
                            </a:schemeClr>
                          </a:solidFill>
                          <a:latin typeface="Bangla MN"/>
                          <a:ea typeface="Times New Roman"/>
                          <a:cs typeface="Bangla MN"/>
                        </a:rPr>
                        <a:t>No. of MMOs that provide…</a:t>
                      </a:r>
                      <a:endParaRPr lang="en-US" sz="2800" dirty="0">
                        <a:solidFill>
                          <a:schemeClr val="tx1">
                            <a:lumMod val="75000"/>
                            <a:lumOff val="25000"/>
                          </a:schemeClr>
                        </a:solidFill>
                        <a:latin typeface="Bangla MN"/>
                        <a:ea typeface="Calibri"/>
                        <a:cs typeface="Bangla M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8DB3E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814116">
                <a:tc>
                  <a:txBody>
                    <a:bodyPr/>
                    <a:lstStyle/>
                    <a:p>
                      <a:pPr marL="0" marR="0" algn="ctr">
                        <a:lnSpc>
                          <a:spcPct val="115000"/>
                        </a:lnSpc>
                        <a:spcBef>
                          <a:spcPts val="0"/>
                        </a:spcBef>
                        <a:spcAft>
                          <a:spcPts val="0"/>
                        </a:spcAft>
                      </a:pPr>
                      <a:r>
                        <a:rPr lang="en-US" sz="1400" b="1" dirty="0">
                          <a:solidFill>
                            <a:srgbClr val="000000"/>
                          </a:solidFill>
                          <a:latin typeface="+mn-lt"/>
                          <a:ea typeface="Times New Roman"/>
                          <a:cs typeface="Times New Roman"/>
                        </a:rPr>
                        <a:t>Public Education</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Counselling</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Religious</a:t>
                      </a:r>
                      <a:endParaRPr lang="en-US" sz="1400">
                        <a:latin typeface="+mn-lt"/>
                        <a:ea typeface="Calibri"/>
                        <a:cs typeface="Times New Roman"/>
                      </a:endParaRPr>
                    </a:p>
                    <a:p>
                      <a:pPr marL="0" marR="0" algn="ctr">
                        <a:lnSpc>
                          <a:spcPct val="115000"/>
                        </a:lnSpc>
                        <a:spcBef>
                          <a:spcPts val="0"/>
                        </a:spcBef>
                        <a:spcAft>
                          <a:spcPts val="0"/>
                        </a:spcAft>
                      </a:pPr>
                      <a:r>
                        <a:rPr lang="en-US" sz="1400" b="1">
                          <a:solidFill>
                            <a:srgbClr val="000000"/>
                          </a:solidFill>
                          <a:latin typeface="+mn-lt"/>
                          <a:ea typeface="Times New Roman"/>
                          <a:cs typeface="Times New Roman"/>
                        </a:rPr>
                        <a:t>Education</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Childcare</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Financial assistance</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Develop-mental programs</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Support Group</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a:solidFill>
                            <a:srgbClr val="000000"/>
                          </a:solidFill>
                          <a:latin typeface="+mn-lt"/>
                          <a:ea typeface="Times New Roman"/>
                          <a:cs typeface="Times New Roman"/>
                        </a:rPr>
                        <a:t>Homes/ Shelters</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dirty="0">
                          <a:solidFill>
                            <a:srgbClr val="000000"/>
                          </a:solidFill>
                          <a:latin typeface="+mn-lt"/>
                          <a:ea typeface="Times New Roman"/>
                          <a:cs typeface="Times New Roman"/>
                        </a:rPr>
                        <a:t>Arts  &amp; Culture</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15000"/>
                        </a:lnSpc>
                        <a:spcBef>
                          <a:spcPts val="0"/>
                        </a:spcBef>
                        <a:spcAft>
                          <a:spcPts val="0"/>
                        </a:spcAft>
                      </a:pPr>
                      <a:r>
                        <a:rPr lang="en-US" sz="1400" b="1" dirty="0">
                          <a:solidFill>
                            <a:srgbClr val="000000"/>
                          </a:solidFill>
                          <a:latin typeface="+mn-lt"/>
                          <a:ea typeface="Times New Roman"/>
                          <a:cs typeface="Times New Roman"/>
                        </a:rPr>
                        <a:t>Social Enterprise</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c>
                  <a:txBody>
                    <a:bodyPr/>
                    <a:lstStyle/>
                    <a:p>
                      <a:pPr marL="0" marR="0">
                        <a:lnSpc>
                          <a:spcPct val="115000"/>
                        </a:lnSpc>
                        <a:spcBef>
                          <a:spcPts val="0"/>
                        </a:spcBef>
                        <a:spcAft>
                          <a:spcPts val="0"/>
                        </a:spcAft>
                      </a:pPr>
                      <a:r>
                        <a:rPr lang="en-US" sz="1400" b="1" dirty="0">
                          <a:solidFill>
                            <a:srgbClr val="000000"/>
                          </a:solidFill>
                          <a:latin typeface="+mn-lt"/>
                          <a:ea typeface="Times New Roman"/>
                          <a:cs typeface="Times New Roman"/>
                        </a:rPr>
                        <a:t>Others</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C000"/>
                    </a:solidFill>
                  </a:tcPr>
                </a:tc>
              </a:tr>
              <a:tr h="677118">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7</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a:solidFill>
                            <a:srgbClr val="000000"/>
                          </a:solidFill>
                          <a:latin typeface="+mn-lt"/>
                          <a:ea typeface="Times New Roman"/>
                          <a:cs typeface="Times New Roman"/>
                        </a:rPr>
                        <a:t>13</a:t>
                      </a:r>
                      <a:endParaRPr lang="en-US" sz="140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10</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9</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17</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19</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8</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6</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2</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gn="ctr">
                        <a:lnSpc>
                          <a:spcPct val="115000"/>
                        </a:lnSpc>
                        <a:spcBef>
                          <a:spcPts val="0"/>
                        </a:spcBef>
                        <a:spcAft>
                          <a:spcPts val="0"/>
                        </a:spcAft>
                      </a:pPr>
                      <a:r>
                        <a:rPr lang="en-US" sz="1400" dirty="0">
                          <a:solidFill>
                            <a:srgbClr val="000000"/>
                          </a:solidFill>
                          <a:latin typeface="+mn-lt"/>
                          <a:ea typeface="Times New Roman"/>
                          <a:cs typeface="Times New Roman"/>
                        </a:rPr>
                        <a:t>4</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lnSpc>
                          <a:spcPct val="115000"/>
                        </a:lnSpc>
                        <a:spcBef>
                          <a:spcPts val="0"/>
                        </a:spcBef>
                        <a:spcAft>
                          <a:spcPts val="0"/>
                        </a:spcAft>
                      </a:pPr>
                      <a:r>
                        <a:rPr lang="en-US" sz="1400" dirty="0">
                          <a:solidFill>
                            <a:srgbClr val="000000"/>
                          </a:solidFill>
                          <a:latin typeface="+mn-lt"/>
                          <a:ea typeface="Times New Roman"/>
                          <a:cs typeface="Times New Roman"/>
                        </a:rPr>
                        <a:t>13</a:t>
                      </a:r>
                      <a:endParaRPr lang="en-US" sz="1400" dirty="0">
                        <a:latin typeface="+mn-lt"/>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5"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Capacity Building – Needs Analysis</a:t>
            </a:r>
            <a:endParaRPr lang="en-US" sz="3200" b="1" dirty="0"/>
          </a:p>
        </p:txBody>
      </p:sp>
    </p:spTree>
    <p:extLst>
      <p:ext uri="{BB962C8B-B14F-4D97-AF65-F5344CB8AC3E}">
        <p14:creationId xmlns:p14="http://schemas.microsoft.com/office/powerpoint/2010/main" val="383323286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839314009"/>
              </p:ext>
            </p:extLst>
          </p:nvPr>
        </p:nvGraphicFramePr>
        <p:xfrm>
          <a:off x="611560" y="1052736"/>
          <a:ext cx="7239000" cy="4797158"/>
        </p:xfrm>
        <a:graphic>
          <a:graphicData uri="http://schemas.openxmlformats.org/drawingml/2006/table">
            <a:tbl>
              <a:tblPr/>
              <a:tblGrid>
                <a:gridCol w="1209328"/>
                <a:gridCol w="6029672"/>
              </a:tblGrid>
              <a:tr h="297745">
                <a:tc>
                  <a:txBody>
                    <a:bodyPr/>
                    <a:lstStyle/>
                    <a:p>
                      <a:pPr marL="0" marR="0" algn="ctr">
                        <a:lnSpc>
                          <a:spcPct val="115000"/>
                        </a:lnSpc>
                        <a:spcBef>
                          <a:spcPts val="1000"/>
                        </a:spcBef>
                        <a:spcAft>
                          <a:spcPts val="0"/>
                        </a:spcAft>
                      </a:pPr>
                      <a:r>
                        <a:rPr lang="en-SG" sz="1800" b="1" dirty="0">
                          <a:solidFill>
                            <a:srgbClr val="4F81BD"/>
                          </a:solidFill>
                          <a:latin typeface="Bangla MN"/>
                          <a:ea typeface="Times New Roman"/>
                          <a:cs typeface="Bangla MN"/>
                        </a:rPr>
                        <a:t>Level</a:t>
                      </a:r>
                      <a:endParaRPr lang="en-US" sz="1800" b="1" dirty="0">
                        <a:solidFill>
                          <a:srgbClr val="4F81BD"/>
                        </a:solidFill>
                        <a:latin typeface="Bangla MN"/>
                        <a:ea typeface="Times New Roman"/>
                        <a:cs typeface="Bangla MN"/>
                      </a:endParaRPr>
                    </a:p>
                  </a:txBody>
                  <a:tcPr marL="68580" marR="68580" marT="0" marB="0">
                    <a:lnL>
                      <a:noFill/>
                    </a:lnL>
                    <a:lnR>
                      <a:noFill/>
                    </a:lnR>
                    <a:lnT>
                      <a:noFill/>
                    </a:lnT>
                    <a:lnB>
                      <a:noFill/>
                    </a:lnB>
                    <a:solidFill>
                      <a:srgbClr val="B8CCE4"/>
                    </a:solidFill>
                  </a:tcPr>
                </a:tc>
                <a:tc>
                  <a:txBody>
                    <a:bodyPr/>
                    <a:lstStyle/>
                    <a:p>
                      <a:pPr marL="0" marR="0" algn="ctr">
                        <a:lnSpc>
                          <a:spcPct val="115000"/>
                        </a:lnSpc>
                        <a:spcBef>
                          <a:spcPts val="1000"/>
                        </a:spcBef>
                        <a:spcAft>
                          <a:spcPts val="0"/>
                        </a:spcAft>
                      </a:pPr>
                      <a:r>
                        <a:rPr lang="en-SG" sz="1800" b="1" dirty="0">
                          <a:solidFill>
                            <a:srgbClr val="4F81BD"/>
                          </a:solidFill>
                          <a:latin typeface="Bangla MN"/>
                          <a:ea typeface="Times New Roman"/>
                          <a:cs typeface="Bangla MN"/>
                        </a:rPr>
                        <a:t>MMVS Capacity Building Outcomes</a:t>
                      </a:r>
                      <a:endParaRPr lang="en-US" sz="1800" b="1" dirty="0">
                        <a:solidFill>
                          <a:srgbClr val="4F81BD"/>
                        </a:solidFill>
                        <a:latin typeface="Bangla MN"/>
                        <a:ea typeface="Times New Roman"/>
                        <a:cs typeface="Bangla MN"/>
                      </a:endParaRPr>
                    </a:p>
                  </a:txBody>
                  <a:tcPr marL="68580" marR="68580" marT="0" marB="0">
                    <a:lnL>
                      <a:noFill/>
                    </a:lnL>
                    <a:lnR>
                      <a:noFill/>
                    </a:lnR>
                    <a:lnT>
                      <a:noFill/>
                    </a:lnT>
                    <a:lnB>
                      <a:noFill/>
                    </a:lnB>
                    <a:solidFill>
                      <a:srgbClr val="B8CCE4"/>
                    </a:solidFill>
                  </a:tcPr>
                </a:tc>
              </a:tr>
              <a:tr h="2445455">
                <a:tc>
                  <a:txBody>
                    <a:bodyPr/>
                    <a:lstStyle/>
                    <a:p>
                      <a:pPr marL="0" marR="0" algn="ctr">
                        <a:lnSpc>
                          <a:spcPct val="115000"/>
                        </a:lnSpc>
                        <a:spcBef>
                          <a:spcPts val="1000"/>
                        </a:spcBef>
                        <a:spcAft>
                          <a:spcPts val="0"/>
                        </a:spcAft>
                      </a:pPr>
                      <a:endParaRPr lang="en-SG" sz="1600" b="1" dirty="0">
                        <a:solidFill>
                          <a:srgbClr val="FFFFFF"/>
                        </a:solidFill>
                        <a:latin typeface="Bangla MN"/>
                        <a:ea typeface="Times New Roman"/>
                        <a:cs typeface="Bangla MN"/>
                      </a:endParaRPr>
                    </a:p>
                    <a:p>
                      <a:pPr marL="0" marR="0" algn="ctr">
                        <a:lnSpc>
                          <a:spcPct val="115000"/>
                        </a:lnSpc>
                        <a:spcBef>
                          <a:spcPts val="1000"/>
                        </a:spcBef>
                        <a:spcAft>
                          <a:spcPts val="0"/>
                        </a:spcAft>
                      </a:pPr>
                      <a:endParaRPr lang="en-SG" sz="1600" b="1" dirty="0" smtClean="0">
                        <a:solidFill>
                          <a:srgbClr val="FFFFFF"/>
                        </a:solidFill>
                        <a:latin typeface="Bangla MN"/>
                        <a:ea typeface="Times New Roman"/>
                        <a:cs typeface="Bangla MN"/>
                      </a:endParaRPr>
                    </a:p>
                    <a:p>
                      <a:pPr marL="0" marR="0" algn="ctr">
                        <a:lnSpc>
                          <a:spcPct val="115000"/>
                        </a:lnSpc>
                        <a:spcBef>
                          <a:spcPts val="1000"/>
                        </a:spcBef>
                        <a:spcAft>
                          <a:spcPts val="0"/>
                        </a:spcAft>
                      </a:pPr>
                      <a:r>
                        <a:rPr lang="en-SG" sz="1600" b="1" dirty="0" smtClean="0">
                          <a:solidFill>
                            <a:srgbClr val="FFFFFF"/>
                          </a:solidFill>
                          <a:latin typeface="Bangla MN"/>
                          <a:ea typeface="Times New Roman"/>
                          <a:cs typeface="Bangla MN"/>
                        </a:rPr>
                        <a:t>Systems</a:t>
                      </a:r>
                      <a:endParaRPr lang="en-US" sz="1600" b="1" dirty="0">
                        <a:solidFill>
                          <a:srgbClr val="4F81BD"/>
                        </a:solidFill>
                        <a:latin typeface="Bangla MN"/>
                        <a:ea typeface="Times New Roman"/>
                        <a:cs typeface="Bangla MN"/>
                      </a:endParaRPr>
                    </a:p>
                  </a:txBody>
                  <a:tcPr marL="68580" marR="68580" marT="0" marB="0">
                    <a:lnL>
                      <a:noFill/>
                    </a:lnL>
                    <a:lnR>
                      <a:noFill/>
                    </a:lnR>
                    <a:lnT>
                      <a:noFill/>
                    </a:lnT>
                    <a:lnB>
                      <a:noFill/>
                    </a:lnB>
                    <a:solidFill>
                      <a:srgbClr val="17365D"/>
                    </a:solidFill>
                  </a:tcPr>
                </a:tc>
                <a:tc>
                  <a:txBody>
                    <a:bodyPr/>
                    <a:lstStyle/>
                    <a:p>
                      <a:pPr marL="0" marR="0">
                        <a:lnSpc>
                          <a:spcPct val="115000"/>
                        </a:lnSpc>
                        <a:spcBef>
                          <a:spcPts val="0"/>
                        </a:spcBef>
                        <a:spcAft>
                          <a:spcPts val="1000"/>
                        </a:spcAft>
                      </a:pPr>
                      <a:r>
                        <a:rPr lang="en-US" sz="1600" dirty="0" smtClean="0">
                          <a:latin typeface="+mn-lt"/>
                          <a:ea typeface="Calibri"/>
                          <a:cs typeface="Bangla MN"/>
                        </a:rPr>
                        <a:t>Strengthened </a:t>
                      </a:r>
                      <a:r>
                        <a:rPr lang="en-US" sz="1600" dirty="0">
                          <a:latin typeface="+mn-lt"/>
                          <a:ea typeface="Calibri"/>
                          <a:cs typeface="Bangla MN"/>
                        </a:rPr>
                        <a:t>policies, functions and structures that facilitate synergies across systems and system components to </a:t>
                      </a:r>
                    </a:p>
                    <a:p>
                      <a:pPr marL="0" marR="0">
                        <a:lnSpc>
                          <a:spcPct val="115000"/>
                        </a:lnSpc>
                        <a:spcBef>
                          <a:spcPts val="0"/>
                        </a:spcBef>
                        <a:spcAft>
                          <a:spcPts val="1000"/>
                        </a:spcAft>
                      </a:pPr>
                      <a:r>
                        <a:rPr lang="en-US" sz="1600" dirty="0">
                          <a:latin typeface="+mn-lt"/>
                          <a:ea typeface="Calibri"/>
                          <a:cs typeface="Bangla MN"/>
                        </a:rPr>
                        <a:t>a) attract, nurture and strengthen MMVS talent pool, and </a:t>
                      </a:r>
                    </a:p>
                    <a:p>
                      <a:pPr marL="0" marR="0">
                        <a:lnSpc>
                          <a:spcPct val="115000"/>
                        </a:lnSpc>
                        <a:spcBef>
                          <a:spcPts val="0"/>
                        </a:spcBef>
                        <a:spcAft>
                          <a:spcPts val="1000"/>
                        </a:spcAft>
                      </a:pPr>
                      <a:r>
                        <a:rPr lang="en-US" sz="1600" dirty="0">
                          <a:latin typeface="+mn-lt"/>
                          <a:ea typeface="Calibri"/>
                          <a:cs typeface="Bangla MN"/>
                        </a:rPr>
                        <a:t>b) promote info-sharing and mutual cooperation, </a:t>
                      </a:r>
                    </a:p>
                    <a:p>
                      <a:pPr marL="0" marR="0">
                        <a:lnSpc>
                          <a:spcPct val="115000"/>
                        </a:lnSpc>
                        <a:spcBef>
                          <a:spcPts val="0"/>
                        </a:spcBef>
                        <a:spcAft>
                          <a:spcPts val="1000"/>
                        </a:spcAft>
                      </a:pPr>
                      <a:r>
                        <a:rPr lang="en-US" sz="1600" dirty="0">
                          <a:latin typeface="+mn-lt"/>
                          <a:ea typeface="Calibri"/>
                          <a:cs typeface="Bangla MN"/>
                        </a:rPr>
                        <a:t>based on a strategic community agenda and widely shared understanding and vision of capacity building</a:t>
                      </a:r>
                    </a:p>
                  </a:txBody>
                  <a:tcPr marL="68580" marR="68580" marT="0" marB="0">
                    <a:lnL>
                      <a:noFill/>
                    </a:lnL>
                    <a:lnR>
                      <a:noFill/>
                    </a:lnR>
                    <a:lnT>
                      <a:noFill/>
                    </a:lnT>
                    <a:lnB>
                      <a:noFill/>
                    </a:lnB>
                  </a:tcPr>
                </a:tc>
              </a:tr>
              <a:tr h="1143000">
                <a:tc>
                  <a:txBody>
                    <a:bodyPr/>
                    <a:lstStyle/>
                    <a:p>
                      <a:pPr marL="0" marR="0" algn="ctr">
                        <a:lnSpc>
                          <a:spcPct val="115000"/>
                        </a:lnSpc>
                        <a:spcBef>
                          <a:spcPts val="1000"/>
                        </a:spcBef>
                        <a:spcAft>
                          <a:spcPts val="0"/>
                        </a:spcAft>
                      </a:pPr>
                      <a:endParaRPr lang="en-SG" sz="1300" b="1" dirty="0" smtClean="0">
                        <a:solidFill>
                          <a:srgbClr val="FFFFFF"/>
                        </a:solidFill>
                        <a:latin typeface="Bangla MN"/>
                        <a:ea typeface="Times New Roman"/>
                        <a:cs typeface="Bangla MN"/>
                      </a:endParaRPr>
                    </a:p>
                    <a:p>
                      <a:pPr marL="0" marR="0" algn="ctr">
                        <a:lnSpc>
                          <a:spcPct val="115000"/>
                        </a:lnSpc>
                        <a:spcBef>
                          <a:spcPts val="1000"/>
                        </a:spcBef>
                        <a:spcAft>
                          <a:spcPts val="0"/>
                        </a:spcAft>
                      </a:pPr>
                      <a:r>
                        <a:rPr lang="en-SG" sz="1300" b="1" dirty="0" smtClean="0">
                          <a:solidFill>
                            <a:srgbClr val="FFFFFF"/>
                          </a:solidFill>
                          <a:latin typeface="Bangla MN"/>
                          <a:ea typeface="Times New Roman"/>
                          <a:cs typeface="Bangla MN"/>
                        </a:rPr>
                        <a:t>Organisation</a:t>
                      </a:r>
                      <a:endParaRPr lang="en-US" sz="1300" b="1" dirty="0">
                        <a:solidFill>
                          <a:srgbClr val="4F81BD"/>
                        </a:solidFill>
                        <a:latin typeface="Bangla MN"/>
                        <a:ea typeface="Times New Roman"/>
                        <a:cs typeface="Bangla MN"/>
                      </a:endParaRPr>
                    </a:p>
                  </a:txBody>
                  <a:tcPr marL="68580" marR="68580" marT="0" marB="0">
                    <a:lnL>
                      <a:noFill/>
                    </a:lnL>
                    <a:lnR>
                      <a:noFill/>
                    </a:lnR>
                    <a:lnT>
                      <a:noFill/>
                    </a:lnT>
                    <a:lnB>
                      <a:noFill/>
                    </a:lnB>
                    <a:solidFill>
                      <a:srgbClr val="548DD4"/>
                    </a:solidFill>
                  </a:tcPr>
                </a:tc>
                <a:tc>
                  <a:txBody>
                    <a:bodyPr/>
                    <a:lstStyle/>
                    <a:p>
                      <a:pPr marL="0" marR="0">
                        <a:lnSpc>
                          <a:spcPct val="115000"/>
                        </a:lnSpc>
                        <a:spcBef>
                          <a:spcPts val="0"/>
                        </a:spcBef>
                        <a:spcAft>
                          <a:spcPts val="1000"/>
                        </a:spcAft>
                      </a:pPr>
                      <a:r>
                        <a:rPr lang="en-US" sz="1600" dirty="0" smtClean="0">
                          <a:latin typeface="+mn-lt"/>
                          <a:ea typeface="Calibri"/>
                          <a:cs typeface="Bangla MN"/>
                        </a:rPr>
                        <a:t>Strengthened </a:t>
                      </a:r>
                      <a:r>
                        <a:rPr lang="en-US" sz="1600" dirty="0">
                          <a:latin typeface="+mn-lt"/>
                          <a:ea typeface="Calibri"/>
                          <a:cs typeface="Bangla MN"/>
                        </a:rPr>
                        <a:t>internal organisational systems and processes leading to stronger performance, with the ability to adapt and continue to develop over time</a:t>
                      </a:r>
                    </a:p>
                  </a:txBody>
                  <a:tcPr marL="68580" marR="68580" marT="0" marB="0">
                    <a:lnL>
                      <a:noFill/>
                    </a:lnL>
                    <a:lnR>
                      <a:noFill/>
                    </a:lnR>
                    <a:lnT>
                      <a:noFill/>
                    </a:lnT>
                    <a:lnB>
                      <a:noFill/>
                    </a:lnB>
                  </a:tcPr>
                </a:tc>
              </a:tr>
              <a:tr h="893235">
                <a:tc>
                  <a:txBody>
                    <a:bodyPr/>
                    <a:lstStyle/>
                    <a:p>
                      <a:pPr marL="0" marR="0" algn="ctr">
                        <a:lnSpc>
                          <a:spcPct val="115000"/>
                        </a:lnSpc>
                        <a:spcBef>
                          <a:spcPts val="1000"/>
                        </a:spcBef>
                        <a:spcAft>
                          <a:spcPts val="0"/>
                        </a:spcAft>
                      </a:pPr>
                      <a:r>
                        <a:rPr lang="en-SG" sz="1400" b="1" baseline="0" dirty="0" smtClean="0">
                          <a:solidFill>
                            <a:srgbClr val="FFFFFF"/>
                          </a:solidFill>
                          <a:latin typeface="Bangla MN"/>
                          <a:ea typeface="Times New Roman"/>
                          <a:cs typeface="Bangla MN"/>
                        </a:rPr>
                        <a:t>     </a:t>
                      </a:r>
                      <a:r>
                        <a:rPr lang="en-SG" sz="1400" b="1" dirty="0" smtClean="0">
                          <a:solidFill>
                            <a:srgbClr val="FFFFFF"/>
                          </a:solidFill>
                          <a:latin typeface="Bangla MN"/>
                          <a:ea typeface="Times New Roman"/>
                          <a:cs typeface="Bangla MN"/>
                        </a:rPr>
                        <a:t>Individual</a:t>
                      </a:r>
                      <a:endParaRPr lang="en-US" sz="1400" b="1" dirty="0">
                        <a:solidFill>
                          <a:srgbClr val="4F81BD"/>
                        </a:solidFill>
                        <a:latin typeface="Bangla MN"/>
                        <a:ea typeface="Times New Roman"/>
                        <a:cs typeface="Bangla MN"/>
                      </a:endParaRPr>
                    </a:p>
                  </a:txBody>
                  <a:tcPr marL="68580" marR="68580" marT="0" marB="0">
                    <a:lnL>
                      <a:noFill/>
                    </a:lnL>
                    <a:lnR>
                      <a:noFill/>
                    </a:lnR>
                    <a:lnT>
                      <a:noFill/>
                    </a:lnT>
                    <a:lnB>
                      <a:noFill/>
                    </a:lnB>
                    <a:solidFill>
                      <a:srgbClr val="8DB3E2"/>
                    </a:solidFill>
                  </a:tcPr>
                </a:tc>
                <a:tc>
                  <a:txBody>
                    <a:bodyPr/>
                    <a:lstStyle/>
                    <a:p>
                      <a:pPr marL="0" marR="0">
                        <a:lnSpc>
                          <a:spcPct val="115000"/>
                        </a:lnSpc>
                        <a:spcBef>
                          <a:spcPts val="0"/>
                        </a:spcBef>
                        <a:spcAft>
                          <a:spcPts val="1000"/>
                        </a:spcAft>
                      </a:pPr>
                      <a:r>
                        <a:rPr lang="en-US" sz="1600" dirty="0" smtClean="0">
                          <a:latin typeface="+mn-lt"/>
                          <a:ea typeface="Calibri"/>
                          <a:cs typeface="Bangla MN"/>
                        </a:rPr>
                        <a:t>Strengthened </a:t>
                      </a:r>
                      <a:r>
                        <a:rPr lang="en-US" sz="1600" dirty="0">
                          <a:latin typeface="+mn-lt"/>
                          <a:ea typeface="Calibri"/>
                          <a:cs typeface="Bangla MN"/>
                        </a:rPr>
                        <a:t>staff performance according to specific, defined competencies and job requirements</a:t>
                      </a:r>
                    </a:p>
                  </a:txBody>
                  <a:tcPr marL="68580" marR="68580" marT="0" marB="0">
                    <a:lnL>
                      <a:noFill/>
                    </a:lnL>
                    <a:lnR>
                      <a:noFill/>
                    </a:lnR>
                    <a:lnT>
                      <a:noFill/>
                    </a:lnT>
                    <a:lnB>
                      <a:noFill/>
                    </a:lnB>
                  </a:tcPr>
                </a:tc>
              </a:tr>
            </a:tbl>
          </a:graphicData>
        </a:graphic>
      </p:graphicFrame>
      <p:sp>
        <p:nvSpPr>
          <p:cNvPr id="4"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Making Capacity Building a Priority</a:t>
            </a:r>
            <a:endParaRPr lang="en-US" sz="3200" b="1" dirty="0"/>
          </a:p>
        </p:txBody>
      </p:sp>
    </p:spTree>
    <p:extLst>
      <p:ext uri="{BB962C8B-B14F-4D97-AF65-F5344CB8AC3E}">
        <p14:creationId xmlns:p14="http://schemas.microsoft.com/office/powerpoint/2010/main" val="8224070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06014615"/>
              </p:ext>
            </p:extLst>
          </p:nvPr>
        </p:nvGraphicFramePr>
        <p:xfrm>
          <a:off x="-33470" y="836712"/>
          <a:ext cx="8991600" cy="5257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CLF Capacity Building Framework</a:t>
            </a:r>
            <a:endParaRPr lang="en-US" sz="4000" b="1" dirty="0"/>
          </a:p>
        </p:txBody>
      </p:sp>
    </p:spTree>
    <p:extLst>
      <p:ext uri="{BB962C8B-B14F-4D97-AF65-F5344CB8AC3E}">
        <p14:creationId xmlns:p14="http://schemas.microsoft.com/office/powerpoint/2010/main" val="3368000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lstStyle/>
          <a:p>
            <a:r>
              <a:rPr lang="en-SG" dirty="0" smtClean="0">
                <a:latin typeface="Bangla MN"/>
                <a:cs typeface="Bangla MN"/>
              </a:rPr>
              <a:t>Thank you</a:t>
            </a:r>
            <a:endParaRPr lang="en-SG" dirty="0">
              <a:latin typeface="Bangla MN"/>
              <a:cs typeface="Bangla MN"/>
            </a:endParaRPr>
          </a:p>
        </p:txBody>
      </p:sp>
    </p:spTree>
    <p:extLst>
      <p:ext uri="{BB962C8B-B14F-4D97-AF65-F5344CB8AC3E}">
        <p14:creationId xmlns:p14="http://schemas.microsoft.com/office/powerpoint/2010/main" val="398205737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38400"/>
            <a:ext cx="8229600" cy="1143000"/>
          </a:xfrm>
        </p:spPr>
        <p:txBody>
          <a:bodyPr>
            <a:normAutofit fontScale="90000"/>
          </a:bodyPr>
          <a:lstStyle/>
          <a:p>
            <a:r>
              <a:rPr lang="en-SG" dirty="0" smtClean="0">
                <a:latin typeface="Avenir Black"/>
                <a:cs typeface="Avenir Black"/>
              </a:rPr>
              <a:t>CLF Convention 2013</a:t>
            </a:r>
            <a:br>
              <a:rPr lang="en-SG" dirty="0" smtClean="0">
                <a:latin typeface="Avenir Black"/>
                <a:cs typeface="Avenir Black"/>
              </a:rPr>
            </a:br>
            <a:r>
              <a:rPr lang="en-SG" dirty="0">
                <a:latin typeface="Avenir Black"/>
                <a:cs typeface="Avenir Black"/>
              </a:rPr>
              <a:t/>
            </a:r>
            <a:br>
              <a:rPr lang="en-SG" dirty="0">
                <a:latin typeface="Avenir Black"/>
                <a:cs typeface="Avenir Black"/>
              </a:rPr>
            </a:br>
            <a:r>
              <a:rPr lang="en-SG" dirty="0" smtClean="0">
                <a:latin typeface="Avenir Black"/>
                <a:cs typeface="Avenir Black"/>
              </a:rPr>
              <a:t>Panel discussion</a:t>
            </a:r>
            <a:endParaRPr lang="en-SG" dirty="0">
              <a:latin typeface="Avenir Black"/>
              <a:cs typeface="Avenir Black"/>
            </a:endParaRPr>
          </a:p>
        </p:txBody>
      </p:sp>
    </p:spTree>
    <p:extLst>
      <p:ext uri="{BB962C8B-B14F-4D97-AF65-F5344CB8AC3E}">
        <p14:creationId xmlns:p14="http://schemas.microsoft.com/office/powerpoint/2010/main" val="19869279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836712"/>
            <a:ext cx="8229600" cy="5791200"/>
          </a:xfrm>
        </p:spPr>
        <p:txBody>
          <a:bodyPr/>
          <a:lstStyle/>
          <a:p>
            <a:pPr algn="ctr">
              <a:buNone/>
            </a:pPr>
            <a:r>
              <a:rPr lang="en-US" sz="2400" dirty="0" smtClean="0">
                <a:solidFill>
                  <a:srgbClr val="000000"/>
                </a:solidFill>
                <a:latin typeface="Bangla MN"/>
                <a:cs typeface="Bangla MN"/>
              </a:rPr>
              <a:t>ASSET-BASED COMMUNITY DEVELOPMENT</a:t>
            </a:r>
          </a:p>
          <a:p>
            <a:pPr algn="ctr">
              <a:buNone/>
            </a:pPr>
            <a:endParaRPr lang="en-SG" dirty="0">
              <a:solidFill>
                <a:srgbClr val="000000"/>
              </a:solidFill>
            </a:endParaRPr>
          </a:p>
        </p:txBody>
      </p:sp>
      <p:sp>
        <p:nvSpPr>
          <p:cNvPr id="10" name="Flowchart: Process 9"/>
          <p:cNvSpPr/>
          <p:nvPr/>
        </p:nvSpPr>
        <p:spPr>
          <a:xfrm>
            <a:off x="990600" y="1447800"/>
            <a:ext cx="1752600" cy="1295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RENEWING COMMON PURPOSE</a:t>
            </a:r>
            <a:endParaRPr lang="en-SG" b="1" dirty="0">
              <a:solidFill>
                <a:srgbClr val="000000"/>
              </a:solidFill>
            </a:endParaRPr>
          </a:p>
        </p:txBody>
      </p:sp>
      <p:sp>
        <p:nvSpPr>
          <p:cNvPr id="11" name="Flowchart: Process 10"/>
          <p:cNvSpPr/>
          <p:nvPr/>
        </p:nvSpPr>
        <p:spPr>
          <a:xfrm>
            <a:off x="3733800" y="1524000"/>
            <a:ext cx="1828800" cy="11430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INSPIRING ENGAGEMENT</a:t>
            </a:r>
            <a:endParaRPr lang="en-SG" b="1" dirty="0">
              <a:solidFill>
                <a:srgbClr val="000000"/>
              </a:solidFill>
            </a:endParaRPr>
          </a:p>
        </p:txBody>
      </p:sp>
      <p:sp>
        <p:nvSpPr>
          <p:cNvPr id="12" name="Flowchart: Process 11"/>
          <p:cNvSpPr/>
          <p:nvPr/>
        </p:nvSpPr>
        <p:spPr>
          <a:xfrm>
            <a:off x="6400800" y="1447800"/>
            <a:ext cx="1981200" cy="1295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ENABLING PARTICIPATION</a:t>
            </a:r>
            <a:endParaRPr lang="en-SG" b="1" dirty="0">
              <a:solidFill>
                <a:srgbClr val="000000"/>
              </a:solidFill>
            </a:endParaRPr>
          </a:p>
        </p:txBody>
      </p:sp>
      <p:sp>
        <p:nvSpPr>
          <p:cNvPr id="14" name="Flowchart: Process 13"/>
          <p:cNvSpPr/>
          <p:nvPr/>
        </p:nvSpPr>
        <p:spPr>
          <a:xfrm>
            <a:off x="5181600" y="3886200"/>
            <a:ext cx="1676400" cy="1295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REVIEW OF CLF SEC ROLE</a:t>
            </a:r>
            <a:endParaRPr lang="en-SG" b="1" dirty="0">
              <a:solidFill>
                <a:srgbClr val="000000"/>
              </a:solidFill>
            </a:endParaRPr>
          </a:p>
        </p:txBody>
      </p:sp>
      <p:sp>
        <p:nvSpPr>
          <p:cNvPr id="15" name="Flowchart: Process 14"/>
          <p:cNvSpPr/>
          <p:nvPr/>
        </p:nvSpPr>
        <p:spPr>
          <a:xfrm>
            <a:off x="2590800" y="3886200"/>
            <a:ext cx="1828800" cy="1295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PROGRAMME-NETWORK REVIEW</a:t>
            </a:r>
            <a:endParaRPr lang="en-SG" b="1" dirty="0">
              <a:solidFill>
                <a:srgbClr val="000000"/>
              </a:solidFill>
            </a:endParaRPr>
          </a:p>
        </p:txBody>
      </p:sp>
      <p:sp>
        <p:nvSpPr>
          <p:cNvPr id="16" name="Flowchart: Process 15"/>
          <p:cNvSpPr/>
          <p:nvPr/>
        </p:nvSpPr>
        <p:spPr>
          <a:xfrm>
            <a:off x="3657600" y="6096000"/>
            <a:ext cx="2362200" cy="6096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CLF CONVENTION</a:t>
            </a:r>
            <a:endParaRPr lang="en-SG" b="1" dirty="0">
              <a:solidFill>
                <a:srgbClr val="000000"/>
              </a:solidFill>
            </a:endParaRPr>
          </a:p>
        </p:txBody>
      </p:sp>
      <p:cxnSp>
        <p:nvCxnSpPr>
          <p:cNvPr id="38" name="Straight Arrow Connector 37"/>
          <p:cNvCxnSpPr>
            <a:stCxn id="10" idx="3"/>
            <a:endCxn id="11" idx="1"/>
          </p:cNvCxnSpPr>
          <p:nvPr/>
        </p:nvCxnSpPr>
        <p:spPr>
          <a:xfrm>
            <a:off x="2743200" y="2095500"/>
            <a:ext cx="990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1" idx="3"/>
            <a:endCxn id="12" idx="1"/>
          </p:cNvCxnSpPr>
          <p:nvPr/>
        </p:nvCxnSpPr>
        <p:spPr>
          <a:xfrm>
            <a:off x="5562600" y="2095500"/>
            <a:ext cx="8382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6" name="Rounded Rectangle 35"/>
          <p:cNvSpPr/>
          <p:nvPr/>
        </p:nvSpPr>
        <p:spPr>
          <a:xfrm>
            <a:off x="1143000" y="2895600"/>
            <a:ext cx="3429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REVIEW</a:t>
            </a:r>
          </a:p>
        </p:txBody>
      </p:sp>
      <p:cxnSp>
        <p:nvCxnSpPr>
          <p:cNvPr id="68" name="Elbow Connector 67"/>
          <p:cNvCxnSpPr>
            <a:stCxn id="15" idx="3"/>
            <a:endCxn id="30" idx="0"/>
          </p:cNvCxnSpPr>
          <p:nvPr/>
        </p:nvCxnSpPr>
        <p:spPr>
          <a:xfrm>
            <a:off x="4419600" y="4533900"/>
            <a:ext cx="381000" cy="8763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14" idx="1"/>
            <a:endCxn id="30" idx="0"/>
          </p:cNvCxnSpPr>
          <p:nvPr/>
        </p:nvCxnSpPr>
        <p:spPr>
          <a:xfrm rot="10800000" flipV="1">
            <a:off x="4800600" y="4533900"/>
            <a:ext cx="381000" cy="8763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ounded Rectangle 23"/>
          <p:cNvSpPr/>
          <p:nvPr/>
        </p:nvSpPr>
        <p:spPr>
          <a:xfrm>
            <a:off x="4800600" y="2895600"/>
            <a:ext cx="3429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a:solidFill>
                  <a:srgbClr val="000000"/>
                </a:solidFill>
              </a:rPr>
              <a:t>LEARNING JOURNEY</a:t>
            </a:r>
          </a:p>
        </p:txBody>
      </p:sp>
      <p:cxnSp>
        <p:nvCxnSpPr>
          <p:cNvPr id="54" name="Elbow Connector 53"/>
          <p:cNvCxnSpPr>
            <a:stCxn id="11" idx="2"/>
            <a:endCxn id="36" idx="0"/>
          </p:cNvCxnSpPr>
          <p:nvPr/>
        </p:nvCxnSpPr>
        <p:spPr>
          <a:xfrm rot="5400000">
            <a:off x="3638550" y="1885950"/>
            <a:ext cx="228600" cy="17907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hape 55"/>
          <p:cNvCxnSpPr>
            <a:endCxn id="24" idx="0"/>
          </p:cNvCxnSpPr>
          <p:nvPr/>
        </p:nvCxnSpPr>
        <p:spPr>
          <a:xfrm>
            <a:off x="4648200" y="2743200"/>
            <a:ext cx="1866900" cy="1524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36" idx="2"/>
            <a:endCxn id="24" idx="2"/>
          </p:cNvCxnSpPr>
          <p:nvPr/>
        </p:nvCxnSpPr>
        <p:spPr>
          <a:xfrm rot="16200000" flipH="1">
            <a:off x="4686300" y="1676400"/>
            <a:ext cx="1588" cy="3657600"/>
          </a:xfrm>
          <a:prstGeom prst="bentConnector3">
            <a:avLst>
              <a:gd name="adj1" fmla="val 14395466"/>
            </a:avLst>
          </a:prstGeom>
        </p:spPr>
        <p:style>
          <a:lnRef idx="1">
            <a:schemeClr val="accent1"/>
          </a:lnRef>
          <a:fillRef idx="0">
            <a:schemeClr val="accent1"/>
          </a:fillRef>
          <a:effectRef idx="0">
            <a:schemeClr val="accent1"/>
          </a:effectRef>
          <a:fontRef idx="minor">
            <a:schemeClr val="tx1"/>
          </a:fontRef>
        </p:style>
      </p:cxnSp>
      <p:cxnSp>
        <p:nvCxnSpPr>
          <p:cNvPr id="75" name="Straight Connector 74"/>
          <p:cNvCxnSpPr>
            <a:endCxn id="15" idx="0"/>
          </p:cNvCxnSpPr>
          <p:nvPr/>
        </p:nvCxnSpPr>
        <p:spPr>
          <a:xfrm rot="5400000">
            <a:off x="3429000" y="3810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a:endCxn id="14" idx="0"/>
          </p:cNvCxnSpPr>
          <p:nvPr/>
        </p:nvCxnSpPr>
        <p:spPr>
          <a:xfrm rot="5400000">
            <a:off x="5943600" y="38100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36" idx="3"/>
            <a:endCxn id="24" idx="1"/>
          </p:cNvCxnSpPr>
          <p:nvPr/>
        </p:nvCxnSpPr>
        <p:spPr>
          <a:xfrm>
            <a:off x="4572000" y="3200400"/>
            <a:ext cx="228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
        <p:nvSpPr>
          <p:cNvPr id="30" name="Flowchart: Process 29"/>
          <p:cNvSpPr/>
          <p:nvPr/>
        </p:nvSpPr>
        <p:spPr>
          <a:xfrm>
            <a:off x="3886200" y="5410200"/>
            <a:ext cx="1828800" cy="533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smtClean="0">
                <a:solidFill>
                  <a:srgbClr val="000000"/>
                </a:solidFill>
              </a:rPr>
              <a:t>Resource Planning</a:t>
            </a:r>
            <a:endParaRPr lang="en-SG" b="1" dirty="0">
              <a:solidFill>
                <a:srgbClr val="000000"/>
              </a:solidFill>
            </a:endParaRPr>
          </a:p>
        </p:txBody>
      </p:sp>
      <p:sp>
        <p:nvSpPr>
          <p:cNvPr id="31" name="Flowchart: Process 30"/>
          <p:cNvSpPr/>
          <p:nvPr/>
        </p:nvSpPr>
        <p:spPr>
          <a:xfrm>
            <a:off x="5943600" y="5410200"/>
            <a:ext cx="1828800" cy="533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err="1" smtClean="0">
                <a:solidFill>
                  <a:srgbClr val="000000"/>
                </a:solidFill>
              </a:rPr>
              <a:t>Programme</a:t>
            </a:r>
            <a:r>
              <a:rPr lang="en-US" b="1" dirty="0" smtClean="0">
                <a:solidFill>
                  <a:srgbClr val="000000"/>
                </a:solidFill>
              </a:rPr>
              <a:t> Management</a:t>
            </a:r>
            <a:endParaRPr lang="en-SG" b="1" dirty="0">
              <a:solidFill>
                <a:srgbClr val="000000"/>
              </a:solidFill>
            </a:endParaRPr>
          </a:p>
        </p:txBody>
      </p:sp>
      <p:sp>
        <p:nvSpPr>
          <p:cNvPr id="32" name="Flowchart: Process 31"/>
          <p:cNvSpPr/>
          <p:nvPr/>
        </p:nvSpPr>
        <p:spPr>
          <a:xfrm>
            <a:off x="1828800" y="5410200"/>
            <a:ext cx="1828800" cy="533400"/>
          </a:xfrm>
          <a:prstGeom prst="flowChartProcess">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b="1" dirty="0" smtClean="0">
                <a:solidFill>
                  <a:srgbClr val="000000"/>
                </a:solidFill>
              </a:rPr>
              <a:t>Capacity building</a:t>
            </a:r>
            <a:endParaRPr lang="en-SG" b="1" dirty="0">
              <a:solidFill>
                <a:srgbClr val="000000"/>
              </a:solidFill>
            </a:endParaRPr>
          </a:p>
        </p:txBody>
      </p:sp>
      <p:cxnSp>
        <p:nvCxnSpPr>
          <p:cNvPr id="34" name="Straight Arrow Connector 33"/>
          <p:cNvCxnSpPr>
            <a:stCxn id="32" idx="3"/>
            <a:endCxn id="30" idx="1"/>
          </p:cNvCxnSpPr>
          <p:nvPr/>
        </p:nvCxnSpPr>
        <p:spPr>
          <a:xfrm>
            <a:off x="3657600" y="5676900"/>
            <a:ext cx="228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30" idx="3"/>
            <a:endCxn id="31" idx="1"/>
          </p:cNvCxnSpPr>
          <p:nvPr/>
        </p:nvCxnSpPr>
        <p:spPr>
          <a:xfrm>
            <a:off x="5715000" y="5676900"/>
            <a:ext cx="228600"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30" idx="2"/>
          </p:cNvCxnSpPr>
          <p:nvPr/>
        </p:nvCxnSpPr>
        <p:spPr>
          <a:xfrm rot="5400000">
            <a:off x="4686300" y="60579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Title 1"/>
          <p:cNvSpPr txBox="1">
            <a:spLocks/>
          </p:cNvSpPr>
          <p:nvPr/>
        </p:nvSpPr>
        <p:spPr>
          <a:xfrm>
            <a:off x="323528" y="0"/>
            <a:ext cx="8229600" cy="822722"/>
          </a:xfrm>
          <a:prstGeom prst="rect">
            <a:avLst/>
          </a:prstGeom>
          <a:solidFill>
            <a:schemeClr val="bg1">
              <a:alpha val="47000"/>
            </a:schemeClr>
          </a:solid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latin typeface="Cambria" pitchFamily="18" charset="0"/>
              </a:rPr>
              <a:t>A Community Connected</a:t>
            </a:r>
            <a:endParaRPr lang="en-US" sz="3200" b="1" dirty="0">
              <a:latin typeface="Cambria" pitchFamily="18" charset="0"/>
            </a:endParaRPr>
          </a:p>
        </p:txBody>
      </p:sp>
    </p:spTree>
    <p:extLst>
      <p:ext uri="{BB962C8B-B14F-4D97-AF65-F5344CB8AC3E}">
        <p14:creationId xmlns:p14="http://schemas.microsoft.com/office/powerpoint/2010/main" val="39901563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amond(in)">
                                      <p:cBhvr>
                                        <p:cTn id="12" dur="1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diamond(in)">
                                      <p:cBhvr>
                                        <p:cTn id="17" dur="2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diamond(in)">
                                      <p:cBhvr>
                                        <p:cTn id="22" dur="10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38"/>
                                        </p:tgtEl>
                                        <p:attrNameLst>
                                          <p:attrName>style.visibility</p:attrName>
                                        </p:attrNameLst>
                                      </p:cBhvr>
                                      <p:to>
                                        <p:strVal val="visible"/>
                                      </p:to>
                                    </p:set>
                                    <p:animEffect transition="in" filter="diamond(in)">
                                      <p:cBhvr>
                                        <p:cTn id="27" dur="1000"/>
                                        <p:tgtEl>
                                          <p:spTgt spid="38"/>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diamond(in)">
                                      <p:cBhvr>
                                        <p:cTn id="32" dur="1000"/>
                                        <p:tgtEl>
                                          <p:spTgt spid="40"/>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nodeType="clickEffect">
                                  <p:stCondLst>
                                    <p:cond delay="0"/>
                                  </p:stCondLst>
                                  <p:childTnLst>
                                    <p:set>
                                      <p:cBhvr>
                                        <p:cTn id="36" dur="1" fill="hold">
                                          <p:stCondLst>
                                            <p:cond delay="0"/>
                                          </p:stCondLst>
                                        </p:cTn>
                                        <p:tgtEl>
                                          <p:spTgt spid="54"/>
                                        </p:tgtEl>
                                        <p:attrNameLst>
                                          <p:attrName>style.visibility</p:attrName>
                                        </p:attrNameLst>
                                      </p:cBhvr>
                                      <p:to>
                                        <p:strVal val="visible"/>
                                      </p:to>
                                    </p:set>
                                    <p:animEffect transition="in" filter="diamond(in)">
                                      <p:cBhvr>
                                        <p:cTn id="37" dur="1000"/>
                                        <p:tgtEl>
                                          <p:spTgt spid="54"/>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nodeType="clickEffect">
                                  <p:stCondLst>
                                    <p:cond delay="0"/>
                                  </p:stCondLst>
                                  <p:childTnLst>
                                    <p:set>
                                      <p:cBhvr>
                                        <p:cTn id="41" dur="1" fill="hold">
                                          <p:stCondLst>
                                            <p:cond delay="0"/>
                                          </p:stCondLst>
                                        </p:cTn>
                                        <p:tgtEl>
                                          <p:spTgt spid="56"/>
                                        </p:tgtEl>
                                        <p:attrNameLst>
                                          <p:attrName>style.visibility</p:attrName>
                                        </p:attrNameLst>
                                      </p:cBhvr>
                                      <p:to>
                                        <p:strVal val="visible"/>
                                      </p:to>
                                    </p:set>
                                    <p:animEffect transition="in" filter="diamond(in)">
                                      <p:cBhvr>
                                        <p:cTn id="42" dur="1000"/>
                                        <p:tgtEl>
                                          <p:spTgt spid="56"/>
                                        </p:tgtEl>
                                      </p:cBhvr>
                                    </p:animEffect>
                                  </p:childTnLst>
                                </p:cTn>
                              </p:par>
                            </p:childTnLst>
                          </p:cTn>
                        </p:par>
                      </p:childTnLst>
                    </p:cTn>
                  </p:par>
                  <p:par>
                    <p:cTn id="43" fill="hold">
                      <p:stCondLst>
                        <p:cond delay="indefinite"/>
                      </p:stCondLst>
                      <p:childTnLst>
                        <p:par>
                          <p:cTn id="44" fill="hold">
                            <p:stCondLst>
                              <p:cond delay="0"/>
                            </p:stCondLst>
                            <p:childTnLst>
                              <p:par>
                                <p:cTn id="45" presetID="8" presetClass="entr" presetSubtype="16" fill="hold" grpId="0" nodeType="clickEffect">
                                  <p:stCondLst>
                                    <p:cond delay="0"/>
                                  </p:stCondLst>
                                  <p:childTnLst>
                                    <p:set>
                                      <p:cBhvr>
                                        <p:cTn id="46" dur="1" fill="hold">
                                          <p:stCondLst>
                                            <p:cond delay="0"/>
                                          </p:stCondLst>
                                        </p:cTn>
                                        <p:tgtEl>
                                          <p:spTgt spid="36"/>
                                        </p:tgtEl>
                                        <p:attrNameLst>
                                          <p:attrName>style.visibility</p:attrName>
                                        </p:attrNameLst>
                                      </p:cBhvr>
                                      <p:to>
                                        <p:strVal val="visible"/>
                                      </p:to>
                                    </p:set>
                                    <p:animEffect transition="in" filter="diamond(in)">
                                      <p:cBhvr>
                                        <p:cTn id="47" dur="1000"/>
                                        <p:tgtEl>
                                          <p:spTgt spid="36"/>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16"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diamond(in)">
                                      <p:cBhvr>
                                        <p:cTn id="52" dur="10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8" presetClass="entr" presetSubtype="16" fill="hold" nodeType="click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diamond(in)">
                                      <p:cBhvr>
                                        <p:cTn id="57" dur="1000"/>
                                        <p:tgtEl>
                                          <p:spTgt spid="87"/>
                                        </p:tgtEl>
                                      </p:cBhvr>
                                    </p:animEffect>
                                  </p:childTnLst>
                                </p:cTn>
                              </p:par>
                            </p:childTnLst>
                          </p:cTn>
                        </p:par>
                      </p:childTnLst>
                    </p:cTn>
                  </p:par>
                  <p:par>
                    <p:cTn id="58" fill="hold">
                      <p:stCondLst>
                        <p:cond delay="indefinite"/>
                      </p:stCondLst>
                      <p:childTnLst>
                        <p:par>
                          <p:cTn id="59" fill="hold">
                            <p:stCondLst>
                              <p:cond delay="0"/>
                            </p:stCondLst>
                            <p:childTnLst>
                              <p:par>
                                <p:cTn id="60" presetID="8" presetClass="entr" presetSubtype="16" fill="hold" nodeType="clickEffect">
                                  <p:stCondLst>
                                    <p:cond delay="0"/>
                                  </p:stCondLst>
                                  <p:childTnLst>
                                    <p:set>
                                      <p:cBhvr>
                                        <p:cTn id="61" dur="1" fill="hold">
                                          <p:stCondLst>
                                            <p:cond delay="0"/>
                                          </p:stCondLst>
                                        </p:cTn>
                                        <p:tgtEl>
                                          <p:spTgt spid="63"/>
                                        </p:tgtEl>
                                        <p:attrNameLst>
                                          <p:attrName>style.visibility</p:attrName>
                                        </p:attrNameLst>
                                      </p:cBhvr>
                                      <p:to>
                                        <p:strVal val="visible"/>
                                      </p:to>
                                    </p:set>
                                    <p:animEffect transition="in" filter="diamond(in)">
                                      <p:cBhvr>
                                        <p:cTn id="62" dur="1000"/>
                                        <p:tgtEl>
                                          <p:spTgt spid="63"/>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ntr" presetSubtype="16" fill="hold" nodeType="clickEffect">
                                  <p:stCondLst>
                                    <p:cond delay="0"/>
                                  </p:stCondLst>
                                  <p:childTnLst>
                                    <p:set>
                                      <p:cBhvr>
                                        <p:cTn id="66" dur="1" fill="hold">
                                          <p:stCondLst>
                                            <p:cond delay="0"/>
                                          </p:stCondLst>
                                        </p:cTn>
                                        <p:tgtEl>
                                          <p:spTgt spid="75"/>
                                        </p:tgtEl>
                                        <p:attrNameLst>
                                          <p:attrName>style.visibility</p:attrName>
                                        </p:attrNameLst>
                                      </p:cBhvr>
                                      <p:to>
                                        <p:strVal val="visible"/>
                                      </p:to>
                                    </p:set>
                                    <p:animEffect transition="in" filter="diamond(in)">
                                      <p:cBhvr>
                                        <p:cTn id="67" dur="1000"/>
                                        <p:tgtEl>
                                          <p:spTgt spid="75"/>
                                        </p:tgtEl>
                                      </p:cBhvr>
                                    </p:animEffect>
                                  </p:childTnLst>
                                </p:cTn>
                              </p:par>
                            </p:childTnLst>
                          </p:cTn>
                        </p:par>
                      </p:childTnLst>
                    </p:cTn>
                  </p:par>
                  <p:par>
                    <p:cTn id="68" fill="hold">
                      <p:stCondLst>
                        <p:cond delay="indefinite"/>
                      </p:stCondLst>
                      <p:childTnLst>
                        <p:par>
                          <p:cTn id="69" fill="hold">
                            <p:stCondLst>
                              <p:cond delay="0"/>
                            </p:stCondLst>
                            <p:childTnLst>
                              <p:par>
                                <p:cTn id="70" presetID="8" presetClass="entr" presetSubtype="16" fill="hold" grpId="0" nodeType="clickEffect">
                                  <p:stCondLst>
                                    <p:cond delay="0"/>
                                  </p:stCondLst>
                                  <p:childTnLst>
                                    <p:set>
                                      <p:cBhvr>
                                        <p:cTn id="71" dur="1" fill="hold">
                                          <p:stCondLst>
                                            <p:cond delay="0"/>
                                          </p:stCondLst>
                                        </p:cTn>
                                        <p:tgtEl>
                                          <p:spTgt spid="15"/>
                                        </p:tgtEl>
                                        <p:attrNameLst>
                                          <p:attrName>style.visibility</p:attrName>
                                        </p:attrNameLst>
                                      </p:cBhvr>
                                      <p:to>
                                        <p:strVal val="visible"/>
                                      </p:to>
                                    </p:set>
                                    <p:animEffect transition="in" filter="diamond(in)">
                                      <p:cBhvr>
                                        <p:cTn id="72" dur="1000"/>
                                        <p:tgtEl>
                                          <p:spTgt spid="15"/>
                                        </p:tgtEl>
                                      </p:cBhvr>
                                    </p:animEffect>
                                  </p:childTnLst>
                                </p:cTn>
                              </p:par>
                            </p:childTnLst>
                          </p:cTn>
                        </p:par>
                      </p:childTnLst>
                    </p:cTn>
                  </p:par>
                  <p:par>
                    <p:cTn id="73" fill="hold">
                      <p:stCondLst>
                        <p:cond delay="indefinite"/>
                      </p:stCondLst>
                      <p:childTnLst>
                        <p:par>
                          <p:cTn id="74" fill="hold">
                            <p:stCondLst>
                              <p:cond delay="0"/>
                            </p:stCondLst>
                            <p:childTnLst>
                              <p:par>
                                <p:cTn id="75" presetID="8" presetClass="entr" presetSubtype="16" fill="hold" nodeType="clickEffect">
                                  <p:stCondLst>
                                    <p:cond delay="0"/>
                                  </p:stCondLst>
                                  <p:childTnLst>
                                    <p:set>
                                      <p:cBhvr>
                                        <p:cTn id="76" dur="1" fill="hold">
                                          <p:stCondLst>
                                            <p:cond delay="0"/>
                                          </p:stCondLst>
                                        </p:cTn>
                                        <p:tgtEl>
                                          <p:spTgt spid="79"/>
                                        </p:tgtEl>
                                        <p:attrNameLst>
                                          <p:attrName>style.visibility</p:attrName>
                                        </p:attrNameLst>
                                      </p:cBhvr>
                                      <p:to>
                                        <p:strVal val="visible"/>
                                      </p:to>
                                    </p:set>
                                    <p:animEffect transition="in" filter="diamond(in)">
                                      <p:cBhvr>
                                        <p:cTn id="77" dur="1000"/>
                                        <p:tgtEl>
                                          <p:spTgt spid="79"/>
                                        </p:tgtEl>
                                      </p:cBhvr>
                                    </p:animEffect>
                                  </p:childTnLst>
                                </p:cTn>
                              </p:par>
                            </p:childTnLst>
                          </p:cTn>
                        </p:par>
                      </p:childTnLst>
                    </p:cTn>
                  </p:par>
                  <p:par>
                    <p:cTn id="78" fill="hold">
                      <p:stCondLst>
                        <p:cond delay="indefinite"/>
                      </p:stCondLst>
                      <p:childTnLst>
                        <p:par>
                          <p:cTn id="79" fill="hold">
                            <p:stCondLst>
                              <p:cond delay="0"/>
                            </p:stCondLst>
                            <p:childTnLst>
                              <p:par>
                                <p:cTn id="80" presetID="8" presetClass="entr" presetSubtype="16" fill="hold" grpId="0"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diamond(in)">
                                      <p:cBhvr>
                                        <p:cTn id="82" dur="1000"/>
                                        <p:tgtEl>
                                          <p:spTgt spid="14"/>
                                        </p:tgtEl>
                                      </p:cBhvr>
                                    </p:animEffect>
                                  </p:childTnLst>
                                </p:cTn>
                              </p:par>
                            </p:childTnLst>
                          </p:cTn>
                        </p:par>
                      </p:childTnLst>
                    </p:cTn>
                  </p:par>
                  <p:par>
                    <p:cTn id="83" fill="hold">
                      <p:stCondLst>
                        <p:cond delay="indefinite"/>
                      </p:stCondLst>
                      <p:childTnLst>
                        <p:par>
                          <p:cTn id="84" fill="hold">
                            <p:stCondLst>
                              <p:cond delay="0"/>
                            </p:stCondLst>
                            <p:childTnLst>
                              <p:par>
                                <p:cTn id="85" presetID="8" presetClass="entr" presetSubtype="16" fill="hold" nodeType="clickEffect">
                                  <p:stCondLst>
                                    <p:cond delay="0"/>
                                  </p:stCondLst>
                                  <p:childTnLst>
                                    <p:set>
                                      <p:cBhvr>
                                        <p:cTn id="86" dur="1" fill="hold">
                                          <p:stCondLst>
                                            <p:cond delay="0"/>
                                          </p:stCondLst>
                                        </p:cTn>
                                        <p:tgtEl>
                                          <p:spTgt spid="68"/>
                                        </p:tgtEl>
                                        <p:attrNameLst>
                                          <p:attrName>style.visibility</p:attrName>
                                        </p:attrNameLst>
                                      </p:cBhvr>
                                      <p:to>
                                        <p:strVal val="visible"/>
                                      </p:to>
                                    </p:set>
                                    <p:animEffect transition="in" filter="diamond(in)">
                                      <p:cBhvr>
                                        <p:cTn id="87" dur="1000"/>
                                        <p:tgtEl>
                                          <p:spTgt spid="68"/>
                                        </p:tgtEl>
                                      </p:cBhvr>
                                    </p:animEffec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nodeType="clickEffect">
                                  <p:stCondLst>
                                    <p:cond delay="0"/>
                                  </p:stCondLst>
                                  <p:childTnLst>
                                    <p:set>
                                      <p:cBhvr>
                                        <p:cTn id="91" dur="1" fill="hold">
                                          <p:stCondLst>
                                            <p:cond delay="0"/>
                                          </p:stCondLst>
                                        </p:cTn>
                                        <p:tgtEl>
                                          <p:spTgt spid="68"/>
                                        </p:tgtEl>
                                        <p:attrNameLst>
                                          <p:attrName>style.visibility</p:attrName>
                                        </p:attrNameLst>
                                      </p:cBhvr>
                                      <p:to>
                                        <p:strVal val="visibl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nodeType="clickEffect">
                                  <p:stCondLst>
                                    <p:cond delay="0"/>
                                  </p:stCondLst>
                                  <p:childTnLst>
                                    <p:set>
                                      <p:cBhvr>
                                        <p:cTn id="95" dur="1" fill="hold">
                                          <p:stCondLst>
                                            <p:cond delay="0"/>
                                          </p:stCondLst>
                                        </p:cTn>
                                        <p:tgtEl>
                                          <p:spTgt spid="70"/>
                                        </p:tgtEl>
                                        <p:attrNameLst>
                                          <p:attrName>style.visibility</p:attrName>
                                        </p:attrNameLst>
                                      </p:cBhvr>
                                      <p:to>
                                        <p:strVal val="visible"/>
                                      </p:to>
                                    </p:se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32"/>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1" presetClass="entr" presetSubtype="0" fill="hold" nodeType="clickEffect">
                                  <p:stCondLst>
                                    <p:cond delay="0"/>
                                  </p:stCondLst>
                                  <p:childTnLst>
                                    <p:set>
                                      <p:cBhvr>
                                        <p:cTn id="103" dur="1" fill="hold">
                                          <p:stCondLst>
                                            <p:cond delay="0"/>
                                          </p:stCondLst>
                                        </p:cTn>
                                        <p:tgtEl>
                                          <p:spTgt spid="34"/>
                                        </p:tgtEl>
                                        <p:attrNameLst>
                                          <p:attrName>style.visibility</p:attrName>
                                        </p:attrNameLst>
                                      </p:cBhvr>
                                      <p:to>
                                        <p:strVal val="visible"/>
                                      </p:to>
                                    </p:set>
                                  </p:childTnLst>
                                </p:cTn>
                              </p:par>
                            </p:childTnLst>
                          </p:cTn>
                        </p:par>
                      </p:childTnLst>
                    </p:cTn>
                  </p:par>
                  <p:par>
                    <p:cTn id="104" fill="hold">
                      <p:stCondLst>
                        <p:cond delay="indefinite"/>
                      </p:stCondLst>
                      <p:childTnLst>
                        <p:par>
                          <p:cTn id="105" fill="hold">
                            <p:stCondLst>
                              <p:cond delay="0"/>
                            </p:stCondLst>
                            <p:childTnLst>
                              <p:par>
                                <p:cTn id="106" presetID="1" presetClass="entr" presetSubtype="0" fill="hold" grpId="0" nodeType="clickEffect">
                                  <p:stCondLst>
                                    <p:cond delay="0"/>
                                  </p:stCondLst>
                                  <p:childTnLst>
                                    <p:set>
                                      <p:cBhvr>
                                        <p:cTn id="107" dur="1" fill="hold">
                                          <p:stCondLst>
                                            <p:cond delay="0"/>
                                          </p:stCondLst>
                                        </p:cTn>
                                        <p:tgtEl>
                                          <p:spTgt spid="30"/>
                                        </p:tgtEl>
                                        <p:attrNameLst>
                                          <p:attrName>style.visibility</p:attrName>
                                        </p:attrNameLst>
                                      </p:cBhvr>
                                      <p:to>
                                        <p:strVal val="visible"/>
                                      </p:to>
                                    </p:set>
                                  </p:childTnLst>
                                </p:cTn>
                              </p:par>
                            </p:childTnLst>
                          </p:cTn>
                        </p:par>
                      </p:childTnLst>
                    </p:cTn>
                  </p:par>
                  <p:par>
                    <p:cTn id="108" fill="hold">
                      <p:stCondLst>
                        <p:cond delay="indefinite"/>
                      </p:stCondLst>
                      <p:childTnLst>
                        <p:par>
                          <p:cTn id="109" fill="hold">
                            <p:stCondLst>
                              <p:cond delay="0"/>
                            </p:stCondLst>
                            <p:childTnLst>
                              <p:par>
                                <p:cTn id="110" presetID="1" presetClass="entr" presetSubtype="0" fill="hold" nodeType="clickEffect">
                                  <p:stCondLst>
                                    <p:cond delay="0"/>
                                  </p:stCondLst>
                                  <p:childTnLst>
                                    <p:set>
                                      <p:cBhvr>
                                        <p:cTn id="111" dur="1" fill="hold">
                                          <p:stCondLst>
                                            <p:cond delay="0"/>
                                          </p:stCondLst>
                                        </p:cTn>
                                        <p:tgtEl>
                                          <p:spTgt spid="37"/>
                                        </p:tgtEl>
                                        <p:attrNameLst>
                                          <p:attrName>style.visibility</p:attrName>
                                        </p:attrNameLst>
                                      </p:cBhvr>
                                      <p:to>
                                        <p:strVal val="visible"/>
                                      </p:to>
                                    </p:set>
                                  </p:childTnLst>
                                </p:cTn>
                              </p:par>
                            </p:childTnLst>
                          </p:cTn>
                        </p:par>
                      </p:childTnLst>
                    </p:cTn>
                  </p:par>
                  <p:par>
                    <p:cTn id="112" fill="hold">
                      <p:stCondLst>
                        <p:cond delay="indefinite"/>
                      </p:stCondLst>
                      <p:childTnLst>
                        <p:par>
                          <p:cTn id="113" fill="hold">
                            <p:stCondLst>
                              <p:cond delay="0"/>
                            </p:stCondLst>
                            <p:childTnLst>
                              <p:par>
                                <p:cTn id="114" presetID="1" presetClass="entr" presetSubtype="0" fill="hold" grpId="0" nodeType="clickEffect">
                                  <p:stCondLst>
                                    <p:cond delay="0"/>
                                  </p:stCondLst>
                                  <p:childTnLst>
                                    <p:set>
                                      <p:cBhvr>
                                        <p:cTn id="115" dur="1" fill="hold">
                                          <p:stCondLst>
                                            <p:cond delay="0"/>
                                          </p:stCondLst>
                                        </p:cTn>
                                        <p:tgtEl>
                                          <p:spTgt spid="31"/>
                                        </p:tgtEl>
                                        <p:attrNameLst>
                                          <p:attrName>style.visibility</p:attrName>
                                        </p:attrNameLst>
                                      </p:cBhvr>
                                      <p:to>
                                        <p:strVal val="visible"/>
                                      </p:to>
                                    </p:set>
                                  </p:childTnLst>
                                </p:cTn>
                              </p:par>
                            </p:childTnLst>
                          </p:cTn>
                        </p:par>
                      </p:childTnLst>
                    </p:cTn>
                  </p:par>
                  <p:par>
                    <p:cTn id="116" fill="hold">
                      <p:stCondLst>
                        <p:cond delay="indefinite"/>
                      </p:stCondLst>
                      <p:childTnLst>
                        <p:par>
                          <p:cTn id="117" fill="hold">
                            <p:stCondLst>
                              <p:cond delay="0"/>
                            </p:stCondLst>
                            <p:childTnLst>
                              <p:par>
                                <p:cTn id="118" presetID="1" presetClass="entr" presetSubtype="0" fill="hold" nodeType="clickEffect">
                                  <p:stCondLst>
                                    <p:cond delay="0"/>
                                  </p:stCondLst>
                                  <p:childTnLst>
                                    <p:set>
                                      <p:cBhvr>
                                        <p:cTn id="119" dur="1" fill="hold">
                                          <p:stCondLst>
                                            <p:cond delay="0"/>
                                          </p:stCondLst>
                                        </p:cTn>
                                        <p:tgtEl>
                                          <p:spTgt spid="52"/>
                                        </p:tgtEl>
                                        <p:attrNameLst>
                                          <p:attrName>style.visibility</p:attrName>
                                        </p:attrNameLst>
                                      </p:cBhvr>
                                      <p:to>
                                        <p:strVal val="visible"/>
                                      </p:to>
                                    </p:set>
                                  </p:childTnLst>
                                </p:cTn>
                              </p:par>
                            </p:childTnLst>
                          </p:cTn>
                        </p:par>
                      </p:childTnLst>
                    </p:cTn>
                  </p:par>
                  <p:par>
                    <p:cTn id="120" fill="hold">
                      <p:stCondLst>
                        <p:cond delay="indefinite"/>
                      </p:stCondLst>
                      <p:childTnLst>
                        <p:par>
                          <p:cTn id="121" fill="hold">
                            <p:stCondLst>
                              <p:cond delay="0"/>
                            </p:stCondLst>
                            <p:childTnLst>
                              <p:par>
                                <p:cTn id="122" presetID="1" presetClass="entr" presetSubtype="0" fill="hold" grpId="0" nodeType="clickEffect">
                                  <p:stCondLst>
                                    <p:cond delay="0"/>
                                  </p:stCondLst>
                                  <p:childTnLst>
                                    <p:set>
                                      <p:cBhvr>
                                        <p:cTn id="123"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4" grpId="0" animBg="1"/>
      <p:bldP spid="15" grpId="0" animBg="1"/>
      <p:bldP spid="16" grpId="0" animBg="1"/>
      <p:bldP spid="36" grpId="0" animBg="1"/>
      <p:bldP spid="24" grpId="0" animBg="1"/>
      <p:bldP spid="30" grpId="0" animBg="1"/>
      <p:bldP spid="31" grpId="0" animBg="1"/>
      <p:bldP spid="3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1066800" y="1676400"/>
            <a:ext cx="7315200" cy="3962399"/>
          </a:xfrm>
        </p:spPr>
        <p:txBody>
          <a:bodyPr>
            <a:normAutofit/>
          </a:bodyPr>
          <a:lstStyle/>
          <a:p>
            <a:pPr algn="ctr">
              <a:buNone/>
            </a:pPr>
            <a:r>
              <a:rPr lang="en-US" b="1" dirty="0" smtClean="0"/>
              <a:t>Youth Development Network (YDN)</a:t>
            </a:r>
          </a:p>
          <a:p>
            <a:pPr algn="ctr">
              <a:buNone/>
            </a:pPr>
            <a:endParaRPr lang="en-US" b="1" dirty="0" smtClean="0"/>
          </a:p>
          <a:p>
            <a:pPr>
              <a:buFont typeface="Wingdings" pitchFamily="2" charset="2"/>
              <a:buChar char="§"/>
            </a:pPr>
            <a:r>
              <a:rPr lang="en-US" dirty="0" smtClean="0"/>
              <a:t>Different level of needs for MM youths</a:t>
            </a:r>
          </a:p>
          <a:p>
            <a:pPr lvl="1">
              <a:buFont typeface="Wingdings" pitchFamily="2" charset="2"/>
              <a:buChar char="§"/>
            </a:pPr>
            <a:r>
              <a:rPr lang="en-US" dirty="0" smtClean="0"/>
              <a:t>From Low to Very High Levels Needs</a:t>
            </a:r>
          </a:p>
          <a:p>
            <a:pPr marL="457200" lvl="1" indent="0">
              <a:buNone/>
            </a:pPr>
            <a:endParaRPr lang="en-US" dirty="0" smtClean="0"/>
          </a:p>
          <a:p>
            <a:pPr>
              <a:buFont typeface="Wingdings" pitchFamily="2" charset="2"/>
              <a:buChar char="§"/>
            </a:pPr>
            <a:r>
              <a:rPr lang="en-US" dirty="0" smtClean="0"/>
              <a:t>Lack of service coverage for MM youths identified as high- and very-high level needs</a:t>
            </a:r>
            <a:endParaRPr lang="en-US" dirty="0"/>
          </a:p>
        </p:txBody>
      </p:sp>
      <p:sp>
        <p:nvSpPr>
          <p:cNvPr id="5"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Network Review – Key Findings</a:t>
            </a:r>
            <a:endParaRPr lang="en-US" sz="3200" b="1" dirty="0"/>
          </a:p>
        </p:txBody>
      </p:sp>
    </p:spTree>
    <p:extLst>
      <p:ext uri="{BB962C8B-B14F-4D97-AF65-F5344CB8AC3E}">
        <p14:creationId xmlns:p14="http://schemas.microsoft.com/office/powerpoint/2010/main" val="10749270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dissolv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 calcmode="lin" valueType="num">
                                      <p:cBhvr additive="base">
                                        <p:cTn id="12"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
                                            <p:txEl>
                                              <p:pRg st="3" end="3"/>
                                            </p:txEl>
                                          </p:spTgt>
                                        </p:tgtEl>
                                        <p:attrNameLst>
                                          <p:attrName>style.visibility</p:attrName>
                                        </p:attrNameLst>
                                      </p:cBhvr>
                                      <p:to>
                                        <p:strVal val="visible"/>
                                      </p:to>
                                    </p:set>
                                    <p:animEffect transition="in" filter="blinds(horizontal)">
                                      <p:cBhvr>
                                        <p:cTn id="18" dur="500"/>
                                        <p:tgtEl>
                                          <p:spTgt spid="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55" presetClass="entr" presetSubtype="0" fill="hold"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anim calcmode="lin" valueType="num">
                                      <p:cBhvr>
                                        <p:cTn id="23" dur="1000" fill="hold"/>
                                        <p:tgtEl>
                                          <p:spTgt spid="6">
                                            <p:txEl>
                                              <p:pRg st="5" end="5"/>
                                            </p:txEl>
                                          </p:spTgt>
                                        </p:tgtEl>
                                        <p:attrNameLst>
                                          <p:attrName>ppt_w</p:attrName>
                                        </p:attrNameLst>
                                      </p:cBhvr>
                                      <p:tavLst>
                                        <p:tav tm="0">
                                          <p:val>
                                            <p:strVal val="#ppt_w*0.70"/>
                                          </p:val>
                                        </p:tav>
                                        <p:tav tm="100000">
                                          <p:val>
                                            <p:strVal val="#ppt_w"/>
                                          </p:val>
                                        </p:tav>
                                      </p:tavLst>
                                    </p:anim>
                                    <p:anim calcmode="lin" valueType="num">
                                      <p:cBhvr>
                                        <p:cTn id="24" dur="1000" fill="hold"/>
                                        <p:tgtEl>
                                          <p:spTgt spid="6">
                                            <p:txEl>
                                              <p:pRg st="5" end="5"/>
                                            </p:txEl>
                                          </p:spTgt>
                                        </p:tgtEl>
                                        <p:attrNameLst>
                                          <p:attrName>ppt_h</p:attrName>
                                        </p:attrNameLst>
                                      </p:cBhvr>
                                      <p:tavLst>
                                        <p:tav tm="0">
                                          <p:val>
                                            <p:strVal val="#ppt_h"/>
                                          </p:val>
                                        </p:tav>
                                        <p:tav tm="100000">
                                          <p:val>
                                            <p:strVal val="#ppt_h"/>
                                          </p:val>
                                        </p:tav>
                                      </p:tavLst>
                                    </p:anim>
                                    <p:animEffect transition="in" filter="fade">
                                      <p:cBhvr>
                                        <p:cTn id="25" dur="1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1066800" y="1524000"/>
            <a:ext cx="7239000" cy="4419600"/>
          </a:xfrm>
          <a:noFill/>
        </p:spPr>
        <p:txBody>
          <a:bodyPr>
            <a:normAutofit/>
          </a:bodyPr>
          <a:lstStyle/>
          <a:p>
            <a:pPr algn="ctr">
              <a:buNone/>
            </a:pPr>
            <a:r>
              <a:rPr lang="en-US" b="1" dirty="0" smtClean="0"/>
              <a:t>Education Development Network (EDN)</a:t>
            </a:r>
          </a:p>
          <a:p>
            <a:pPr algn="ctr">
              <a:buNone/>
            </a:pPr>
            <a:endParaRPr lang="en-US" sz="1050" b="1" dirty="0" smtClean="0"/>
          </a:p>
          <a:p>
            <a:pPr>
              <a:buFont typeface="Wingdings" pitchFamily="2" charset="2"/>
              <a:buChar char="§"/>
            </a:pPr>
            <a:r>
              <a:rPr lang="en-US" dirty="0" smtClean="0"/>
              <a:t>Leverage on various early childhood initiatives introduced at the national level</a:t>
            </a:r>
          </a:p>
          <a:p>
            <a:pPr>
              <a:buFont typeface="Wingdings" pitchFamily="2" charset="2"/>
              <a:buChar char="§"/>
            </a:pPr>
            <a:endParaRPr lang="en-US" sz="1200" dirty="0" smtClean="0"/>
          </a:p>
          <a:p>
            <a:pPr>
              <a:buFont typeface="Wingdings" pitchFamily="2" charset="2"/>
              <a:buChar char="§"/>
            </a:pPr>
            <a:r>
              <a:rPr lang="en-US" dirty="0" smtClean="0"/>
              <a:t>Expansion of English Language literacy assistance</a:t>
            </a:r>
          </a:p>
          <a:p>
            <a:pPr>
              <a:buFont typeface="Wingdings" pitchFamily="2" charset="2"/>
              <a:buChar char="§"/>
            </a:pPr>
            <a:endParaRPr lang="en-US" sz="1200" dirty="0" smtClean="0"/>
          </a:p>
          <a:p>
            <a:pPr>
              <a:buFont typeface="Wingdings" pitchFamily="2" charset="2"/>
              <a:buChar char="§"/>
            </a:pPr>
            <a:r>
              <a:rPr lang="en-US" dirty="0" smtClean="0"/>
              <a:t>Parents as co-educators</a:t>
            </a:r>
            <a:endParaRPr lang="en-US" dirty="0"/>
          </a:p>
        </p:txBody>
      </p:sp>
      <p:sp>
        <p:nvSpPr>
          <p:cNvPr id="6"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Network Review – Key Findings</a:t>
            </a:r>
            <a:endParaRPr lang="en-US" sz="3200" b="1" dirty="0"/>
          </a:p>
        </p:txBody>
      </p:sp>
    </p:spTree>
    <p:extLst>
      <p:ext uri="{BB962C8B-B14F-4D97-AF65-F5344CB8AC3E}">
        <p14:creationId xmlns:p14="http://schemas.microsoft.com/office/powerpoint/2010/main" val="263143944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down)">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1000"/>
                                        <p:tgtEl>
                                          <p:spTgt spid="5">
                                            <p:txEl>
                                              <p:pRg st="2" end="2"/>
                                            </p:txEl>
                                          </p:spTgt>
                                        </p:tgtEl>
                                      </p:cBhvr>
                                    </p:animEffect>
                                    <p:anim calcmode="lin" valueType="num">
                                      <p:cBhvr>
                                        <p:cTn id="13"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3"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fade">
                                      <p:cBhvr>
                                        <p:cTn id="19" dur="100"/>
                                        <p:tgtEl>
                                          <p:spTgt spid="5">
                                            <p:txEl>
                                              <p:pRg st="4" end="4"/>
                                            </p:txEl>
                                          </p:spTgt>
                                        </p:tgtEl>
                                      </p:cBhvr>
                                    </p:animEffect>
                                    <p:anim calcmode="lin" valueType="num">
                                      <p:cBhvr>
                                        <p:cTn id="20" dur="4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1" dur="400" fill="hold"/>
                                        <p:tgtEl>
                                          <p:spTgt spid="5">
                                            <p:txEl>
                                              <p:pRg st="4" end="4"/>
                                            </p:txEl>
                                          </p:spTgt>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5">
                                            <p:txEl>
                                              <p:pRg st="4" end="4"/>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5">
                                            <p:txEl>
                                              <p:pRg st="4" end="4"/>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3" presetClass="entr" presetSubtype="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fade">
                                      <p:cBhvr>
                                        <p:cTn id="28" dur="100"/>
                                        <p:tgtEl>
                                          <p:spTgt spid="5">
                                            <p:txEl>
                                              <p:pRg st="6" end="6"/>
                                            </p:txEl>
                                          </p:spTgt>
                                        </p:tgtEl>
                                      </p:cBhvr>
                                    </p:animEffect>
                                    <p:anim calcmode="lin" valueType="num">
                                      <p:cBhvr>
                                        <p:cTn id="29" dur="4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30" dur="400" fill="hold"/>
                                        <p:tgtEl>
                                          <p:spTgt spid="5">
                                            <p:txEl>
                                              <p:pRg st="6" end="6"/>
                                            </p:txEl>
                                          </p:spTgt>
                                        </p:tgtEl>
                                        <p:attrNameLst>
                                          <p:attrName>ppt_y</p:attrName>
                                        </p:attrNameLst>
                                      </p:cBhvr>
                                      <p:tavLst>
                                        <p:tav tm="0">
                                          <p:val>
                                            <p:strVal val="#ppt_y+0.31"/>
                                          </p:val>
                                        </p:tav>
                                        <p:tav tm="100000">
                                          <p:val>
                                            <p:strVal val="#ppt_y+0.31"/>
                                          </p:val>
                                        </p:tav>
                                      </p:tavLst>
                                    </p:anim>
                                    <p:anim calcmode="lin" valueType="num">
                                      <p:cBhvr>
                                        <p:cTn id="31" dur="600" decel="50000" fill="hold">
                                          <p:stCondLst>
                                            <p:cond delay="400"/>
                                          </p:stCondLst>
                                        </p:cTn>
                                        <p:tgtEl>
                                          <p:spTgt spid="5">
                                            <p:txEl>
                                              <p:pRg st="6" end="6"/>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32" dur="600" decel="50000" fill="hold">
                                          <p:stCondLst>
                                            <p:cond delay="400"/>
                                          </p:stCondLst>
                                        </p:cTn>
                                        <p:tgtEl>
                                          <p:spTgt spid="5">
                                            <p:txEl>
                                              <p:pRg st="6" end="6"/>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a:xfrm>
            <a:off x="914400" y="1524000"/>
            <a:ext cx="7239000" cy="4876800"/>
          </a:xfrm>
        </p:spPr>
        <p:txBody>
          <a:bodyPr>
            <a:normAutofit/>
          </a:bodyPr>
          <a:lstStyle/>
          <a:p>
            <a:pPr algn="ctr">
              <a:buNone/>
            </a:pPr>
            <a:r>
              <a:rPr lang="en-US" b="1" dirty="0" smtClean="0"/>
              <a:t>Employability Network (</a:t>
            </a:r>
            <a:r>
              <a:rPr lang="en-US" b="1" dirty="0" err="1" smtClean="0"/>
              <a:t>EmN</a:t>
            </a:r>
            <a:r>
              <a:rPr lang="en-US" b="1" dirty="0" smtClean="0"/>
              <a:t>)</a:t>
            </a:r>
          </a:p>
          <a:p>
            <a:pPr algn="ctr">
              <a:buNone/>
            </a:pPr>
            <a:endParaRPr lang="en-US" b="1" dirty="0" smtClean="0"/>
          </a:p>
          <a:p>
            <a:pPr>
              <a:buFont typeface="Wingdings" pitchFamily="2" charset="2"/>
              <a:buChar char="§"/>
            </a:pPr>
            <a:r>
              <a:rPr lang="en-US" dirty="0" smtClean="0"/>
              <a:t>Support for aspiring PMEs</a:t>
            </a:r>
          </a:p>
          <a:p>
            <a:pPr>
              <a:buFont typeface="Wingdings" pitchFamily="2" charset="2"/>
              <a:buChar char="§"/>
            </a:pPr>
            <a:endParaRPr lang="en-US" sz="1200" dirty="0" smtClean="0"/>
          </a:p>
          <a:p>
            <a:pPr>
              <a:buFont typeface="Wingdings" pitchFamily="2" charset="2"/>
              <a:buChar char="§"/>
            </a:pPr>
            <a:r>
              <a:rPr lang="en-US" dirty="0" smtClean="0"/>
              <a:t>Role of women in </a:t>
            </a:r>
            <a:r>
              <a:rPr lang="en-US" dirty="0" err="1" smtClean="0"/>
              <a:t>labour</a:t>
            </a:r>
            <a:r>
              <a:rPr lang="en-US" dirty="0" smtClean="0"/>
              <a:t> force</a:t>
            </a:r>
          </a:p>
          <a:p>
            <a:pPr>
              <a:buFont typeface="Wingdings" pitchFamily="2" charset="2"/>
              <a:buChar char="§"/>
            </a:pPr>
            <a:endParaRPr lang="en-US" sz="1200" dirty="0" smtClean="0"/>
          </a:p>
          <a:p>
            <a:pPr>
              <a:buFont typeface="Wingdings" pitchFamily="2" charset="2"/>
              <a:buChar char="§"/>
            </a:pPr>
            <a:r>
              <a:rPr lang="en-US" dirty="0" smtClean="0"/>
              <a:t>Achieving higher qualifications through alternative pathways</a:t>
            </a:r>
            <a:endParaRPr lang="en-US" dirty="0"/>
          </a:p>
        </p:txBody>
      </p:sp>
      <p:sp>
        <p:nvSpPr>
          <p:cNvPr id="5"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Network Review – Key Findings</a:t>
            </a:r>
            <a:endParaRPr lang="en-US" sz="3200" b="1" dirty="0"/>
          </a:p>
        </p:txBody>
      </p:sp>
    </p:spTree>
    <p:extLst>
      <p:ext uri="{BB962C8B-B14F-4D97-AF65-F5344CB8AC3E}">
        <p14:creationId xmlns:p14="http://schemas.microsoft.com/office/powerpoint/2010/main" val="168090962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5"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decel="50000" fill="hold">
                                          <p:stCondLst>
                                            <p:cond delay="0"/>
                                          </p:stCondLst>
                                        </p:cTn>
                                        <p:tgtEl>
                                          <p:spTgt spid="6">
                                            <p:txEl>
                                              <p:pRg st="0" end="0"/>
                                            </p:txEl>
                                          </p:spTgt>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6">
                                            <p:txEl>
                                              <p:pRg st="0" end="0"/>
                                            </p:txEl>
                                          </p:spTgt>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6">
                                            <p:txEl>
                                              <p:pRg st="0" end="0"/>
                                            </p:txEl>
                                          </p:spTgt>
                                        </p:tgtEl>
                                        <p:attrNameLst>
                                          <p:attrName>ppt_w</p:attrName>
                                        </p:attrNameLst>
                                      </p:cBhvr>
                                      <p:tavLst>
                                        <p:tav tm="0">
                                          <p:val>
                                            <p:strVal val="#ppt_w*.05"/>
                                          </p:val>
                                        </p:tav>
                                        <p:tav tm="100000">
                                          <p:val>
                                            <p:strVal val="#ppt_w"/>
                                          </p:val>
                                        </p:tav>
                                      </p:tavLst>
                                    </p:anim>
                                    <p:anim calcmode="lin" valueType="num">
                                      <p:cBhvr>
                                        <p:cTn id="10" dur="1000" fill="hold"/>
                                        <p:tgtEl>
                                          <p:spTgt spid="6">
                                            <p:txEl>
                                              <p:pRg st="0" end="0"/>
                                            </p:txEl>
                                          </p:spTgt>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6">
                                            <p:txEl>
                                              <p:pRg st="0" end="0"/>
                                            </p:txEl>
                                          </p:spTgt>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6">
                                            <p:txEl>
                                              <p:pRg st="0" end="0"/>
                                            </p:txEl>
                                          </p:spTgt>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6">
                                            <p:txEl>
                                              <p:pRg st="0" end="0"/>
                                            </p:txEl>
                                          </p:spTgt>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6">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8" presetClass="entr" presetSubtype="0"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p:cTn id="19" dur="15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0" dur="15000" fill="hold"/>
                                        <p:tgtEl>
                                          <p:spTgt spid="6">
                                            <p:txEl>
                                              <p:pRg st="2" end="2"/>
                                            </p:txEl>
                                          </p:spTgt>
                                        </p:tgtEl>
                                        <p:attrNameLst>
                                          <p:attrName>ppt_y</p:attrName>
                                        </p:attrNameLst>
                                      </p:cBhvr>
                                      <p:tavLst>
                                        <p:tav tm="0">
                                          <p:val>
                                            <p:strVal val="#ppt_y+1"/>
                                          </p:val>
                                        </p:tav>
                                        <p:tav tm="100000">
                                          <p:val>
                                            <p:strVal val="#ppt_y-1"/>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6">
                                            <p:txEl>
                                              <p:pRg st="2" end="2"/>
                                            </p:txEl>
                                          </p:spTgt>
                                        </p:tgtEl>
                                        <p:attrNameLst>
                                          <p:attrName>style.visibility</p:attrName>
                                        </p:attrNameLst>
                                      </p:cBhvr>
                                      <p:to>
                                        <p:strVal val="visible"/>
                                      </p:to>
                                    </p:set>
                                    <p:animEffect transition="in" filter="wipe(down)">
                                      <p:cBhvr>
                                        <p:cTn id="25" dur="500"/>
                                        <p:tgtEl>
                                          <p:spTgt spid="6">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5" presetClass="entr" presetSubtype="0" fill="hold"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 calcmode="lin" valueType="num">
                                      <p:cBhvr>
                                        <p:cTn id="30" dur="1000" fill="hold"/>
                                        <p:tgtEl>
                                          <p:spTgt spid="6">
                                            <p:txEl>
                                              <p:pRg st="4" end="4"/>
                                            </p:txEl>
                                          </p:spTgt>
                                        </p:tgtEl>
                                        <p:attrNameLst>
                                          <p:attrName>ppt_w</p:attrName>
                                        </p:attrNameLst>
                                      </p:cBhvr>
                                      <p:tavLst>
                                        <p:tav tm="0">
                                          <p:val>
                                            <p:strVal val="#ppt_w*0.70"/>
                                          </p:val>
                                        </p:tav>
                                        <p:tav tm="100000">
                                          <p:val>
                                            <p:strVal val="#ppt_w"/>
                                          </p:val>
                                        </p:tav>
                                      </p:tavLst>
                                    </p:anim>
                                    <p:anim calcmode="lin" valueType="num">
                                      <p:cBhvr>
                                        <p:cTn id="31" dur="1000" fill="hold"/>
                                        <p:tgtEl>
                                          <p:spTgt spid="6">
                                            <p:txEl>
                                              <p:pRg st="4" end="4"/>
                                            </p:txEl>
                                          </p:spTgt>
                                        </p:tgtEl>
                                        <p:attrNameLst>
                                          <p:attrName>ppt_h</p:attrName>
                                        </p:attrNameLst>
                                      </p:cBhvr>
                                      <p:tavLst>
                                        <p:tav tm="0">
                                          <p:val>
                                            <p:strVal val="#ppt_h"/>
                                          </p:val>
                                        </p:tav>
                                        <p:tav tm="100000">
                                          <p:val>
                                            <p:strVal val="#ppt_h"/>
                                          </p:val>
                                        </p:tav>
                                      </p:tavLst>
                                    </p:anim>
                                    <p:animEffect transition="in" filter="fade">
                                      <p:cBhvr>
                                        <p:cTn id="32" dur="10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1"/>
          </p:nvPr>
        </p:nvSpPr>
        <p:spPr>
          <a:xfrm>
            <a:off x="457200" y="1600200"/>
            <a:ext cx="7620000" cy="4525963"/>
          </a:xfrm>
        </p:spPr>
        <p:txBody>
          <a:bodyPr>
            <a:normAutofit/>
          </a:bodyPr>
          <a:lstStyle/>
          <a:p>
            <a:pPr algn="ctr">
              <a:buNone/>
            </a:pPr>
            <a:r>
              <a:rPr lang="en-US" b="1" dirty="0" smtClean="0"/>
              <a:t>Family Development</a:t>
            </a:r>
          </a:p>
          <a:p>
            <a:pPr algn="ctr">
              <a:buNone/>
            </a:pPr>
            <a:r>
              <a:rPr lang="en-US" b="1" dirty="0" smtClean="0"/>
              <a:t>Network (FDN)</a:t>
            </a:r>
          </a:p>
          <a:p>
            <a:pPr algn="ctr">
              <a:buNone/>
            </a:pPr>
            <a:endParaRPr lang="en-US" sz="1200" b="1" dirty="0" smtClean="0"/>
          </a:p>
          <a:p>
            <a:pPr lvl="1">
              <a:buFont typeface="Wingdings" pitchFamily="2" charset="2"/>
              <a:buChar char="§"/>
            </a:pPr>
            <a:r>
              <a:rPr lang="en-US" sz="2800" dirty="0" smtClean="0"/>
              <a:t>Lack of preparation for old age</a:t>
            </a:r>
          </a:p>
          <a:p>
            <a:pPr lvl="1">
              <a:buFont typeface="Wingdings" pitchFamily="2" charset="2"/>
              <a:buChar char="§"/>
            </a:pPr>
            <a:endParaRPr lang="en-US" sz="1200" dirty="0" smtClean="0"/>
          </a:p>
          <a:p>
            <a:pPr lvl="1">
              <a:buFont typeface="Wingdings" pitchFamily="2" charset="2"/>
              <a:buChar char="§"/>
            </a:pPr>
            <a:r>
              <a:rPr lang="en-US" sz="2800" dirty="0" smtClean="0"/>
              <a:t>Decreased home ownership and over-representation in public rental housing</a:t>
            </a:r>
          </a:p>
          <a:p>
            <a:pPr lvl="1">
              <a:buFont typeface="Wingdings" pitchFamily="2" charset="2"/>
              <a:buChar char="§"/>
            </a:pPr>
            <a:endParaRPr lang="en-US" sz="1200" dirty="0" smtClean="0"/>
          </a:p>
          <a:p>
            <a:pPr lvl="1">
              <a:buFont typeface="Wingdings" pitchFamily="2" charset="2"/>
              <a:buChar char="§"/>
            </a:pPr>
            <a:r>
              <a:rPr lang="en-US" sz="2800" dirty="0" smtClean="0"/>
              <a:t>High prevalence of chronic illnesses</a:t>
            </a:r>
            <a:endParaRPr lang="en-US" sz="2800" dirty="0"/>
          </a:p>
        </p:txBody>
      </p:sp>
      <p:sp>
        <p:nvSpPr>
          <p:cNvPr id="6"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Network Review – Key Findings</a:t>
            </a:r>
            <a:endParaRPr lang="en-US" sz="3200" b="1" dirty="0"/>
          </a:p>
        </p:txBody>
      </p:sp>
    </p:spTree>
    <p:extLst>
      <p:ext uri="{BB962C8B-B14F-4D97-AF65-F5344CB8AC3E}">
        <p14:creationId xmlns:p14="http://schemas.microsoft.com/office/powerpoint/2010/main" val="86710518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heel(1)">
                                      <p:cBhvr>
                                        <p:cTn id="12" dur="2000"/>
                                        <p:tgtEl>
                                          <p:spTgt spid="5">
                                            <p:txEl>
                                              <p:pRg st="0" end="0"/>
                                            </p:txEl>
                                          </p:spTgt>
                                        </p:tgtEl>
                                      </p:cBhvr>
                                    </p:animEffect>
                                  </p:childTnLst>
                                </p:cTn>
                              </p:par>
                              <p:par>
                                <p:cTn id="13" presetID="21" presetClass="entr" presetSubtype="1"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wheel(1)">
                                      <p:cBhvr>
                                        <p:cTn id="15" dur="2000"/>
                                        <p:tgtEl>
                                          <p:spTgt spid="5">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nodeType="clickEffect">
                                  <p:stCondLst>
                                    <p:cond delay="0"/>
                                  </p:stCondLst>
                                  <p:childTnLst>
                                    <p:set>
                                      <p:cBhvr>
                                        <p:cTn id="19" dur="1" fill="hold">
                                          <p:stCondLst>
                                            <p:cond delay="0"/>
                                          </p:stCondLst>
                                        </p:cTn>
                                        <p:tgtEl>
                                          <p:spTgt spid="5">
                                            <p:txEl>
                                              <p:pRg st="3" end="3"/>
                                            </p:txEl>
                                          </p:spTgt>
                                        </p:tgtEl>
                                        <p:attrNameLst>
                                          <p:attrName>style.visibility</p:attrName>
                                        </p:attrNameLst>
                                      </p:cBhvr>
                                      <p:to>
                                        <p:strVal val="visible"/>
                                      </p:to>
                                    </p:set>
                                    <p:anim calcmode="lin" valueType="num">
                                      <p:cBhvr>
                                        <p:cTn id="20"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21"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22" dur="1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animEffect transition="in" filter="wipe(down)">
                                      <p:cBhvr>
                                        <p:cTn id="27" dur="500"/>
                                        <p:tgtEl>
                                          <p:spTgt spid="5">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5" presetClass="entr" presetSubtype="0" fill="hold" nodeType="clickEffect">
                                  <p:stCondLst>
                                    <p:cond delay="0"/>
                                  </p:stCondLst>
                                  <p:childTnLst>
                                    <p:set>
                                      <p:cBhvr>
                                        <p:cTn id="31" dur="1" fill="hold">
                                          <p:stCondLst>
                                            <p:cond delay="0"/>
                                          </p:stCondLst>
                                        </p:cTn>
                                        <p:tgtEl>
                                          <p:spTgt spid="5">
                                            <p:txEl>
                                              <p:pRg st="7" end="7"/>
                                            </p:txEl>
                                          </p:spTgt>
                                        </p:tgtEl>
                                        <p:attrNameLst>
                                          <p:attrName>style.visibility</p:attrName>
                                        </p:attrNameLst>
                                      </p:cBhvr>
                                      <p:to>
                                        <p:strVal val="visible"/>
                                      </p:to>
                                    </p:set>
                                    <p:anim calcmode="lin" valueType="num">
                                      <p:cBhvr>
                                        <p:cTn id="32"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33"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34"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Recommendations</a:t>
            </a:r>
            <a:endParaRPr lang="en-US" dirty="0"/>
          </a:p>
        </p:txBody>
      </p:sp>
    </p:spTree>
    <p:extLst>
      <p:ext uri="{BB962C8B-B14F-4D97-AF65-F5344CB8AC3E}">
        <p14:creationId xmlns:p14="http://schemas.microsoft.com/office/powerpoint/2010/main" val="1079408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61004526"/>
              </p:ext>
            </p:extLst>
          </p:nvPr>
        </p:nvGraphicFramePr>
        <p:xfrm>
          <a:off x="467544" y="90872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itle 1"/>
          <p:cNvSpPr>
            <a:spLocks noGrp="1"/>
          </p:cNvSpPr>
          <p:nvPr>
            <p:ph type="title"/>
          </p:nvPr>
        </p:nvSpPr>
        <p:spPr>
          <a:xfrm>
            <a:off x="395536" y="0"/>
            <a:ext cx="8373616" cy="836712"/>
          </a:xfrm>
          <a:solidFill>
            <a:schemeClr val="bg1">
              <a:alpha val="47000"/>
            </a:schemeClr>
          </a:solidFill>
        </p:spPr>
        <p:txBody>
          <a:bodyPr>
            <a:noAutofit/>
          </a:bodyPr>
          <a:lstStyle/>
          <a:p>
            <a:r>
              <a:rPr lang="en-US" sz="3100" b="1" dirty="0" smtClean="0"/>
              <a:t>Programme Management</a:t>
            </a:r>
            <a:endParaRPr lang="en-US" sz="3100" b="1" dirty="0"/>
          </a:p>
        </p:txBody>
      </p:sp>
    </p:spTree>
    <p:extLst>
      <p:ext uri="{BB962C8B-B14F-4D97-AF65-F5344CB8AC3E}">
        <p14:creationId xmlns:p14="http://schemas.microsoft.com/office/powerpoint/2010/main" val="288406506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755960102"/>
              </p:ext>
            </p:extLst>
          </p:nvPr>
        </p:nvGraphicFramePr>
        <p:xfrm>
          <a:off x="457200" y="1600201"/>
          <a:ext cx="8001000" cy="426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itle 1"/>
          <p:cNvSpPr txBox="1">
            <a:spLocks/>
          </p:cNvSpPr>
          <p:nvPr/>
        </p:nvSpPr>
        <p:spPr>
          <a:xfrm>
            <a:off x="395536" y="0"/>
            <a:ext cx="8373616" cy="836712"/>
          </a:xfrm>
          <a:prstGeom prst="rect">
            <a:avLst/>
          </a:prstGeom>
          <a:solidFill>
            <a:schemeClr val="bg1">
              <a:alpha val="47000"/>
            </a:schemeClr>
          </a:solid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t>Resource Allocation</a:t>
            </a:r>
            <a:endParaRPr lang="en-US" sz="3200" b="1" dirty="0"/>
          </a:p>
        </p:txBody>
      </p:sp>
    </p:spTree>
    <p:extLst>
      <p:ext uri="{BB962C8B-B14F-4D97-AF65-F5344CB8AC3E}">
        <p14:creationId xmlns:p14="http://schemas.microsoft.com/office/powerpoint/2010/main" val="404577454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36144</TotalTime>
  <Words>4041</Words>
  <Application>Microsoft Macintosh PowerPoint</Application>
  <PresentationFormat>On-screen Show (4:3)</PresentationFormat>
  <Paragraphs>298</Paragraphs>
  <Slides>17</Slides>
  <Notes>15</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CLF CONVENTION 2013</vt:lpstr>
      <vt:lpstr>PowerPoint Presentation</vt:lpstr>
      <vt:lpstr>PowerPoint Presentation</vt:lpstr>
      <vt:lpstr>PowerPoint Presentation</vt:lpstr>
      <vt:lpstr>PowerPoint Presentation</vt:lpstr>
      <vt:lpstr>PowerPoint Presentation</vt:lpstr>
      <vt:lpstr>Key Recommendations</vt:lpstr>
      <vt:lpstr>Programme Management</vt:lpstr>
      <vt:lpstr>PowerPoint Presentation</vt:lpstr>
      <vt:lpstr>Resource Allocation</vt:lpstr>
      <vt:lpstr>PowerPoint Presentation</vt:lpstr>
      <vt:lpstr>PowerPoint Presentation</vt:lpstr>
      <vt:lpstr>PowerPoint Presentation</vt:lpstr>
      <vt:lpstr>PowerPoint Presentation</vt:lpstr>
      <vt:lpstr>PowerPoint Presentation</vt:lpstr>
      <vt:lpstr>Thank you</vt:lpstr>
      <vt:lpstr>CLF Convention 2013  Panel discussion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Nordiana Zalani</dc:creator>
  <cp:lastModifiedBy>Muhammad Khidhir  Bin Johari</cp:lastModifiedBy>
  <cp:revision>57</cp:revision>
  <cp:lastPrinted>2013-07-25T05:11:53Z</cp:lastPrinted>
  <dcterms:created xsi:type="dcterms:W3CDTF">2013-07-16T09:25:31Z</dcterms:created>
  <dcterms:modified xsi:type="dcterms:W3CDTF">2013-11-09T02:01:44Z</dcterms:modified>
</cp:coreProperties>
</file>